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0" r:id="rId2"/>
    <p:sldId id="2815" r:id="rId3"/>
    <p:sldId id="2816" r:id="rId4"/>
    <p:sldId id="2819" r:id="rId5"/>
    <p:sldId id="2818" r:id="rId6"/>
    <p:sldId id="2821" r:id="rId7"/>
    <p:sldId id="2822" r:id="rId8"/>
    <p:sldId id="2823" r:id="rId9"/>
    <p:sldId id="2824" r:id="rId10"/>
    <p:sldId id="2825" r:id="rId11"/>
    <p:sldId id="2826" r:id="rId12"/>
    <p:sldId id="2792" r:id="rId13"/>
    <p:sldId id="2808" r:id="rId14"/>
    <p:sldId id="2810" r:id="rId15"/>
    <p:sldId id="2809" r:id="rId16"/>
    <p:sldId id="2828" r:id="rId17"/>
    <p:sldId id="2829" r:id="rId18"/>
    <p:sldId id="2794" r:id="rId19"/>
    <p:sldId id="2812" r:id="rId20"/>
    <p:sldId id="2795" r:id="rId21"/>
    <p:sldId id="2811" r:id="rId22"/>
    <p:sldId id="2832" r:id="rId23"/>
    <p:sldId id="2830" r:id="rId24"/>
    <p:sldId id="2834" r:id="rId25"/>
    <p:sldId id="2831" r:id="rId26"/>
    <p:sldId id="2833" r:id="rId27"/>
    <p:sldId id="2835" r:id="rId28"/>
    <p:sldId id="2813" r:id="rId29"/>
    <p:sldId id="2797" r:id="rId30"/>
    <p:sldId id="2817"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75" d="100"/>
          <a:sy n="75" d="100"/>
        </p:scale>
        <p:origin x="1836" y="9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41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F3AB9-4FC4-4C93-ADEE-CA637B210F22}" type="datetimeFigureOut">
              <a:rPr lang="de-DE" smtClean="0"/>
              <a:t>10.04.2025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42444-E253-4FC6-8B22-D03A9F51C513}" type="slidenum">
              <a:rPr lang="de-DE" smtClean="0"/>
              <a:t>‹Nr.›</a:t>
            </a:fld>
            <a:endParaRPr lang="de-DE"/>
          </a:p>
        </p:txBody>
      </p:sp>
    </p:spTree>
    <p:extLst>
      <p:ext uri="{BB962C8B-B14F-4D97-AF65-F5344CB8AC3E}">
        <p14:creationId xmlns:p14="http://schemas.microsoft.com/office/powerpoint/2010/main" val="112659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50000"/>
              </a:lnSpc>
              <a:spcBef>
                <a:spcPts val="600"/>
              </a:spcBef>
              <a:buFont typeface="Symbol" panose="05050102010706020507" pitchFamily="18" charset="2"/>
              <a:buNone/>
            </a:pPr>
            <a:r>
              <a:rPr lang="de-DE" sz="1800" dirty="0">
                <a:effectLst/>
                <a:latin typeface="Arial" panose="020B0604020202020204" pitchFamily="34" charset="0"/>
                <a:ea typeface="Arial" panose="020B0604020202020204" pitchFamily="34" charset="0"/>
                <a:cs typeface="Arial" panose="020B0604020202020204" pitchFamily="34" charset="0"/>
              </a:rPr>
              <a:t>Anja</a:t>
            </a:r>
          </a:p>
          <a:p>
            <a:pPr marL="342900" lvl="0" indent="-342900">
              <a:lnSpc>
                <a:spcPct val="150000"/>
              </a:lnSpc>
              <a:spcBef>
                <a:spcPts val="600"/>
              </a:spcBef>
              <a:buFont typeface="Symbol" panose="05050102010706020507" pitchFamily="18" charset="2"/>
              <a:buChar char="·"/>
            </a:pPr>
            <a:endParaRPr lang="de-DE" sz="18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de-DE" sz="1800" dirty="0">
                <a:effectLst/>
                <a:latin typeface="Arial" panose="020B0604020202020204" pitchFamily="34" charset="0"/>
                <a:ea typeface="Arial" panose="020B0604020202020204" pitchFamily="34" charset="0"/>
                <a:cs typeface="Arial" panose="020B0604020202020204" pitchFamily="34" charset="0"/>
              </a:rPr>
              <a:t>Der Methodenkoffer bietet für Sie eine breite Palette an, wenn Sie in Ihrer Organisation Videobotschaften als digitales Kommunikationsmedium zwischen Angehörigen, Mitarbeitenden und Menschen mit Demenz einsetzten möchten, um herausforderndes Verhalten von Menschen mit Demenz zu meistern. </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Symbol" panose="05050102010706020507" pitchFamily="18" charset="2"/>
              <a:buChar char="·"/>
            </a:pPr>
            <a:r>
              <a:rPr lang="de-DE" sz="1800" dirty="0">
                <a:effectLst/>
                <a:latin typeface="Arial" panose="020B0604020202020204" pitchFamily="34" charset="0"/>
                <a:ea typeface="Arial" panose="020B0604020202020204" pitchFamily="34" charset="0"/>
                <a:cs typeface="Arial" panose="020B0604020202020204" pitchFamily="34" charset="0"/>
              </a:rPr>
              <a:t>Sie erhalten mit dem Methodenkoffer eine komprimierte Anleitung zur Umsetzung.</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pPr>
            <a:r>
              <a:rPr lang="de-DE" sz="1800" dirty="0">
                <a:effectLst/>
                <a:latin typeface="Arial" panose="020B0604020202020204" pitchFamily="34" charset="0"/>
                <a:ea typeface="Arial" panose="020B0604020202020204" pitchFamily="34" charset="0"/>
                <a:cs typeface="Arial" panose="020B0604020202020204" pitchFamily="34" charset="0"/>
              </a:rPr>
              <a:t>Sie erhalten mit dem Methodenkoffer eine komprimierte Anleitung, um Zu- und Angehörige und Mitarbeitende gewinnen zu können.  </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de-DE" sz="1800" dirty="0">
              <a:effectLst/>
              <a:latin typeface="Arial" panose="020B0604020202020204" pitchFamily="34" charset="0"/>
              <a:ea typeface="Arial" panose="020B0604020202020204" pitchFamily="34" charset="0"/>
            </a:endParaRPr>
          </a:p>
          <a:p>
            <a:pPr algn="just">
              <a:lnSpc>
                <a:spcPct val="150000"/>
              </a:lnSpc>
            </a:pPr>
            <a:r>
              <a:rPr lang="de-DE" sz="1800" dirty="0">
                <a:effectLst/>
                <a:latin typeface="Arial" panose="020B0604020202020204" pitchFamily="34" charset="0"/>
                <a:ea typeface="Arial" panose="020B0604020202020204" pitchFamily="34" charset="0"/>
              </a:rPr>
              <a:t>Sie möchten Videobotschaften als digitales Kommunikationsmedium zwischen Angehörigen, Mitarbeitenden und Menschen mit Demenz in Ihrer Organisation einführen? Zur erfolgreichen Umsetzung ist eine gute Planung erforderlich. Stellen Sie sich zunächst folgenden Kernfragen: </a:t>
            </a:r>
            <a:endParaRPr lang="de-DE" sz="1800" dirty="0">
              <a:effectLst/>
              <a:latin typeface="Arial" panose="020B0604020202020204" pitchFamily="34"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pPr>
              <a:defRPr/>
            </a:pPr>
            <a:fld id="{3DEAC2EC-67E2-4FFA-8C70-0D1A1EACB9B7}" type="slidenum">
              <a:rPr lang="de-DE" altLang="de-DE" smtClean="0"/>
              <a:pPr>
                <a:defRPr/>
              </a:pPr>
              <a:t>1</a:t>
            </a:fld>
            <a:endParaRPr lang="de-DE" altLang="de-DE"/>
          </a:p>
        </p:txBody>
      </p:sp>
    </p:spTree>
    <p:extLst>
      <p:ext uri="{BB962C8B-B14F-4D97-AF65-F5344CB8AC3E}">
        <p14:creationId xmlns:p14="http://schemas.microsoft.com/office/powerpoint/2010/main" val="428823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Flyer und Seminarbeschreibung</a:t>
            </a:r>
          </a:p>
        </p:txBody>
      </p:sp>
      <p:sp>
        <p:nvSpPr>
          <p:cNvPr id="4" name="Foliennummernplatzhalter 3"/>
          <p:cNvSpPr>
            <a:spLocks noGrp="1"/>
          </p:cNvSpPr>
          <p:nvPr>
            <p:ph type="sldNum" sz="quarter" idx="5"/>
          </p:nvPr>
        </p:nvSpPr>
        <p:spPr/>
        <p:txBody>
          <a:bodyPr/>
          <a:lstStyle/>
          <a:p>
            <a:pPr>
              <a:defRPr/>
            </a:pPr>
            <a:fld id="{3DEAC2EC-67E2-4FFA-8C70-0D1A1EACB9B7}" type="slidenum">
              <a:rPr lang="de-DE" altLang="de-DE" smtClean="0"/>
              <a:pPr>
                <a:defRPr/>
              </a:pPr>
              <a:t>29</a:t>
            </a:fld>
            <a:endParaRPr lang="de-DE" altLang="de-DE"/>
          </a:p>
        </p:txBody>
      </p:sp>
    </p:spTree>
    <p:extLst>
      <p:ext uri="{BB962C8B-B14F-4D97-AF65-F5344CB8AC3E}">
        <p14:creationId xmlns:p14="http://schemas.microsoft.com/office/powerpoint/2010/main" val="18298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DEAC2EC-67E2-4FFA-8C70-0D1A1EACB9B7}" type="slidenum">
              <a:rPr lang="de-DE" altLang="de-DE" smtClean="0"/>
              <a:pPr>
                <a:defRPr/>
              </a:pPr>
              <a:t>30</a:t>
            </a:fld>
            <a:endParaRPr lang="de-DE" altLang="de-DE"/>
          </a:p>
        </p:txBody>
      </p:sp>
    </p:spTree>
    <p:extLst>
      <p:ext uri="{BB962C8B-B14F-4D97-AF65-F5344CB8AC3E}">
        <p14:creationId xmlns:p14="http://schemas.microsoft.com/office/powerpoint/2010/main" val="19119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Priya: </a:t>
            </a:r>
          </a:p>
          <a:p>
            <a:endParaRPr lang="de-DE" dirty="0"/>
          </a:p>
          <a:p>
            <a:r>
              <a:rPr lang="de-DE" dirty="0"/>
              <a:t>Bitte die Fragen und dazugehörigen Antworten Nummerieren. </a:t>
            </a:r>
          </a:p>
        </p:txBody>
      </p:sp>
      <p:sp>
        <p:nvSpPr>
          <p:cNvPr id="4" name="Foliennummernplatzhalter 3"/>
          <p:cNvSpPr>
            <a:spLocks noGrp="1"/>
          </p:cNvSpPr>
          <p:nvPr>
            <p:ph type="sldNum" sz="quarter" idx="5"/>
          </p:nvPr>
        </p:nvSpPr>
        <p:spPr/>
        <p:txBody>
          <a:bodyPr/>
          <a:lstStyle/>
          <a:p>
            <a:pPr>
              <a:defRPr/>
            </a:pPr>
            <a:fld id="{3DEAC2EC-67E2-4FFA-8C70-0D1A1EACB9B7}" type="slidenum">
              <a:rPr lang="de-DE" altLang="de-DE" smtClean="0"/>
              <a:pPr>
                <a:defRPr/>
              </a:pPr>
              <a:t>2</a:t>
            </a:fld>
            <a:endParaRPr lang="de-DE" altLang="de-DE"/>
          </a:p>
        </p:txBody>
      </p:sp>
    </p:spTree>
    <p:extLst>
      <p:ext uri="{BB962C8B-B14F-4D97-AF65-F5344CB8AC3E}">
        <p14:creationId xmlns:p14="http://schemas.microsoft.com/office/powerpoint/2010/main" val="322252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D142444-E253-4FC6-8B22-D03A9F51C513}" type="slidenum">
              <a:rPr lang="de-DE" smtClean="0"/>
              <a:t>10</a:t>
            </a:fld>
            <a:endParaRPr lang="de-DE"/>
          </a:p>
        </p:txBody>
      </p:sp>
    </p:spTree>
    <p:extLst>
      <p:ext uri="{BB962C8B-B14F-4D97-AF65-F5344CB8AC3E}">
        <p14:creationId xmlns:p14="http://schemas.microsoft.com/office/powerpoint/2010/main" val="329920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50000"/>
              </a:lnSpc>
              <a:spcBef>
                <a:spcPts val="600"/>
              </a:spcBef>
              <a:buFont typeface="+mj-lt"/>
              <a:buAutoNum type="arabicPeriod"/>
            </a:pPr>
            <a:r>
              <a:rPr lang="de-DE" sz="1100" dirty="0">
                <a:effectLst/>
                <a:latin typeface="Arial" panose="020B0604020202020204" pitchFamily="34" charset="0"/>
                <a:ea typeface="Arial" panose="020B0604020202020204" pitchFamily="34" charset="0"/>
                <a:cs typeface="Arial" panose="020B0604020202020204" pitchFamily="34" charset="0"/>
              </a:rPr>
              <a:t>Das Wichtigste zuerst: Halten Sie es einfach – Keep </a:t>
            </a:r>
            <a:r>
              <a:rPr lang="de-DE" sz="1100" dirty="0" err="1">
                <a:effectLst/>
                <a:latin typeface="Arial" panose="020B0604020202020204" pitchFamily="34" charset="0"/>
                <a:ea typeface="Arial" panose="020B0604020202020204" pitchFamily="34" charset="0"/>
                <a:cs typeface="Arial" panose="020B0604020202020204" pitchFamily="34" charset="0"/>
              </a:rPr>
              <a:t>it</a:t>
            </a:r>
            <a:r>
              <a:rPr lang="de-DE" sz="1100" dirty="0">
                <a:effectLst/>
                <a:latin typeface="Arial" panose="020B0604020202020204" pitchFamily="34" charset="0"/>
                <a:ea typeface="Arial" panose="020B0604020202020204" pitchFamily="34" charset="0"/>
                <a:cs typeface="Arial" panose="020B0604020202020204" pitchFamily="34" charset="0"/>
              </a:rPr>
              <a:t> simple.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de-DE" sz="1100" dirty="0">
                <a:effectLst/>
                <a:latin typeface="Arial" panose="020B0604020202020204" pitchFamily="34" charset="0"/>
                <a:ea typeface="Arial" panose="020B0604020202020204" pitchFamily="34" charset="0"/>
                <a:cs typeface="Arial" panose="020B0604020202020204" pitchFamily="34" charset="0"/>
              </a:rPr>
              <a:t>Die Dauer der Videobotschaften liegt zwischen weniger als 1 Minute bis zu 3 Minuten, durchschnittlich ca. 1 Minute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de-DE" sz="1100" dirty="0">
                <a:effectLst/>
                <a:latin typeface="Arial" panose="020B0604020202020204" pitchFamily="34" charset="0"/>
                <a:ea typeface="Arial" panose="020B0604020202020204" pitchFamily="34" charset="0"/>
                <a:cs typeface="Arial" panose="020B0604020202020204" pitchFamily="34" charset="0"/>
              </a:rPr>
              <a:t>Es gibt zwei Arten von Videobotschaften: Grußbotschaften und Handlungsaufforderungen</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de-DE" sz="1100" dirty="0">
                <a:effectLst/>
                <a:latin typeface="Arial" panose="020B0604020202020204" pitchFamily="34" charset="0"/>
                <a:ea typeface="Arial" panose="020B0604020202020204" pitchFamily="34" charset="0"/>
                <a:cs typeface="Arial" panose="020B0604020202020204" pitchFamily="34" charset="0"/>
              </a:rPr>
              <a:t>Grußbotschaften beinhalten emotional bedeutsame Themen (Herzensöffner), die erfreuen, die Identität stärken können und zur Teilhabe motivieren und manchmal auch beruhigen können. Als Themen für Grußbotschaften eignen sich z.B.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100" dirty="0">
                <a:effectLst/>
                <a:latin typeface="Arial" panose="020B0604020202020204" pitchFamily="34" charset="0"/>
                <a:ea typeface="Arial" panose="020B0604020202020204" pitchFamily="34" charset="0"/>
                <a:cs typeface="Arial" panose="020B0604020202020204" pitchFamily="34" charset="0"/>
              </a:rPr>
              <a:t>Musik</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100" dirty="0">
                <a:effectLst/>
                <a:latin typeface="Arial" panose="020B0604020202020204" pitchFamily="34" charset="0"/>
                <a:ea typeface="Arial" panose="020B0604020202020204" pitchFamily="34" charset="0"/>
                <a:cs typeface="Arial" panose="020B0604020202020204" pitchFamily="34" charset="0"/>
              </a:rPr>
              <a:t>Familie, Kinder und Freunde</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100" dirty="0">
                <a:effectLst/>
                <a:latin typeface="Arial" panose="020B0604020202020204" pitchFamily="34" charset="0"/>
                <a:ea typeface="Arial" panose="020B0604020202020204" pitchFamily="34" charset="0"/>
                <a:cs typeface="Arial" panose="020B0604020202020204" pitchFamily="34" charset="0"/>
              </a:rPr>
              <a:t>Natur und Tiere</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100" dirty="0">
                <a:effectLst/>
                <a:latin typeface="Arial" panose="020B0604020202020204" pitchFamily="34" charset="0"/>
                <a:ea typeface="Arial" panose="020B0604020202020204" pitchFamily="34" charset="0"/>
                <a:cs typeface="Arial" panose="020B0604020202020204" pitchFamily="34" charset="0"/>
              </a:rPr>
              <a:t>Beruf</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100" dirty="0">
                <a:effectLst/>
                <a:latin typeface="Arial" panose="020B0604020202020204" pitchFamily="34" charset="0"/>
                <a:ea typeface="Arial" panose="020B0604020202020204" pitchFamily="34" charset="0"/>
                <a:cs typeface="Arial" panose="020B0604020202020204" pitchFamily="34" charset="0"/>
              </a:rPr>
              <a:t>Interessen wie Hobbies, Haushalt, Garten, Handwerkliches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Aft>
                <a:spcPts val="600"/>
              </a:spcAft>
              <a:buFont typeface="Symbol" panose="05050102010706020507" pitchFamily="18" charset="2"/>
              <a:buChar char=""/>
            </a:pPr>
            <a:r>
              <a:rPr lang="de-DE" sz="1100" dirty="0">
                <a:effectLst/>
                <a:latin typeface="Arial" panose="020B0604020202020204" pitchFamily="34" charset="0"/>
                <a:ea typeface="Arial" panose="020B0604020202020204" pitchFamily="34" charset="0"/>
                <a:cs typeface="Arial" panose="020B0604020202020204" pitchFamily="34" charset="0"/>
              </a:rPr>
              <a:t>und vieles mehr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3CBEB383-C5A0-4BD5-B425-00B29EAD4315}" type="slidenum">
              <a:rPr lang="de-DE" altLang="de-DE" smtClean="0"/>
              <a:pPr>
                <a:defRPr/>
              </a:pPr>
              <a:t>12</a:t>
            </a:fld>
            <a:endParaRPr lang="de-DE" altLang="de-DE"/>
          </a:p>
        </p:txBody>
      </p:sp>
    </p:spTree>
    <p:extLst>
      <p:ext uri="{BB962C8B-B14F-4D97-AF65-F5344CB8AC3E}">
        <p14:creationId xmlns:p14="http://schemas.microsoft.com/office/powerpoint/2010/main" val="72990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E768-BC35-9FBD-9073-275C533FC2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37B42B-F0B8-0B64-EB74-9EF1E48C13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4A61F4-C750-A1B3-3BCA-9DC85F9E70D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E23EBA6-4C3F-909C-A2F5-9A2E4D0BAC3F}"/>
              </a:ext>
            </a:extLst>
          </p:cNvPr>
          <p:cNvSpPr>
            <a:spLocks noGrp="1"/>
          </p:cNvSpPr>
          <p:nvPr>
            <p:ph type="sldNum" sz="quarter" idx="5"/>
          </p:nvPr>
        </p:nvSpPr>
        <p:spPr/>
        <p:txBody>
          <a:bodyPr/>
          <a:lstStyle/>
          <a:p>
            <a:pPr>
              <a:defRPr/>
            </a:pPr>
            <a:fld id="{3CBEB383-C5A0-4BD5-B425-00B29EAD4315}" type="slidenum">
              <a:rPr lang="de-DE" altLang="de-DE" smtClean="0"/>
              <a:pPr>
                <a:defRPr/>
              </a:pPr>
              <a:t>14</a:t>
            </a:fld>
            <a:endParaRPr lang="de-DE" altLang="de-DE"/>
          </a:p>
        </p:txBody>
      </p:sp>
    </p:spTree>
    <p:extLst>
      <p:ext uri="{BB962C8B-B14F-4D97-AF65-F5344CB8AC3E}">
        <p14:creationId xmlns:p14="http://schemas.microsoft.com/office/powerpoint/2010/main" val="36141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7E501-6E5F-4157-E8EC-85B1C94F75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04B348-4567-1943-F212-698E9C613C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A8CB1A-C7B8-212F-8FE3-B762E387C25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A5E9083-FDCB-F67F-78A6-FD11F274CF09}"/>
              </a:ext>
            </a:extLst>
          </p:cNvPr>
          <p:cNvSpPr>
            <a:spLocks noGrp="1"/>
          </p:cNvSpPr>
          <p:nvPr>
            <p:ph type="sldNum" sz="quarter" idx="5"/>
          </p:nvPr>
        </p:nvSpPr>
        <p:spPr/>
        <p:txBody>
          <a:bodyPr/>
          <a:lstStyle/>
          <a:p>
            <a:pPr>
              <a:defRPr/>
            </a:pPr>
            <a:fld id="{3CBEB383-C5A0-4BD5-B425-00B29EAD4315}" type="slidenum">
              <a:rPr lang="de-DE" altLang="de-DE" smtClean="0"/>
              <a:pPr>
                <a:defRPr/>
              </a:pPr>
              <a:t>16</a:t>
            </a:fld>
            <a:endParaRPr lang="de-DE" altLang="de-DE"/>
          </a:p>
        </p:txBody>
      </p:sp>
    </p:spTree>
    <p:extLst>
      <p:ext uri="{BB962C8B-B14F-4D97-AF65-F5344CB8AC3E}">
        <p14:creationId xmlns:p14="http://schemas.microsoft.com/office/powerpoint/2010/main" val="325819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a:effectLst/>
                <a:latin typeface="Arial" panose="020B0604020202020204" pitchFamily="34" charset="0"/>
                <a:ea typeface="Arial" panose="020B0604020202020204" pitchFamily="34" charset="0"/>
                <a:cs typeface="Arial" panose="020B0604020202020204" pitchFamily="34" charset="0"/>
              </a:rPr>
              <a:t>Alle Personen, die in die Handhabung der Tablets eingewiesen sind, können die VB zeigen. Dies können Pflegefachpersonen, Alltagsbegleitungen, Hauswirtschaftsmitarbeitende und Lernende (</a:t>
            </a:r>
            <a:r>
              <a:rPr lang="de-DE" sz="1800" err="1">
                <a:effectLst/>
                <a:latin typeface="Arial" panose="020B0604020202020204" pitchFamily="34" charset="0"/>
                <a:ea typeface="Arial" panose="020B0604020202020204" pitchFamily="34" charset="0"/>
                <a:cs typeface="Arial" panose="020B0604020202020204" pitchFamily="34" charset="0"/>
              </a:rPr>
              <a:t>Schüler:innen</a:t>
            </a:r>
            <a:r>
              <a:rPr lang="de-DE" sz="1800">
                <a:effectLst/>
                <a:latin typeface="Arial" panose="020B0604020202020204" pitchFamily="34" charset="0"/>
                <a:ea typeface="Arial" panose="020B0604020202020204" pitchFamily="34" charset="0"/>
                <a:cs typeface="Arial" panose="020B0604020202020204" pitchFamily="34" charset="0"/>
              </a:rPr>
              <a:t>) sein. Das Zeigen ist an keine formale Qualifikation gebunden, vielmehr sind Interesse und Offenheit an der Person mit Demenz und am digitalen Weg der Kommunikation hilfreich.</a:t>
            </a:r>
            <a:endParaRPr lang="de-DE" sz="1800">
              <a:effectLst/>
              <a:latin typeface="Arial" panose="020B0604020202020204" pitchFamily="34" charset="0"/>
              <a:ea typeface="Times New Roman" panose="02020603050405020304" pitchFamily="18" charset="0"/>
              <a:cs typeface="Arial" panose="020B0604020202020204" pitchFamily="34" charset="0"/>
            </a:endParaRPr>
          </a:p>
          <a:p>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a:effectLst/>
                <a:latin typeface="Arial" panose="020B0604020202020204" pitchFamily="34" charset="0"/>
                <a:ea typeface="Arial" panose="020B0604020202020204" pitchFamily="34" charset="0"/>
                <a:cs typeface="Arial" panose="020B0604020202020204" pitchFamily="34" charset="0"/>
              </a:rPr>
              <a:t>Falls Sie VB in Gemeinschaftsräumen zeigen, eignen sich VB mit Musikinhalten, die zum Mitmachen motivieren oder Urlaubsgrüße, andere Personen einzubeziehen. </a:t>
            </a:r>
            <a:endParaRPr lang="de-DE" sz="1800">
              <a:effectLst/>
              <a:latin typeface="Arial" panose="020B0604020202020204" pitchFamily="34" charset="0"/>
              <a:ea typeface="Times New Roman" panose="02020603050405020304" pitchFamily="18" charset="0"/>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pPr>
              <a:defRPr/>
            </a:pPr>
            <a:fld id="{3CBEB383-C5A0-4BD5-B425-00B29EAD4315}" type="slidenum">
              <a:rPr lang="de-DE" altLang="de-DE" smtClean="0"/>
              <a:pPr>
                <a:defRPr/>
              </a:pPr>
              <a:t>18</a:t>
            </a:fld>
            <a:endParaRPr lang="de-DE" altLang="de-DE"/>
          </a:p>
        </p:txBody>
      </p:sp>
    </p:spTree>
    <p:extLst>
      <p:ext uri="{BB962C8B-B14F-4D97-AF65-F5344CB8AC3E}">
        <p14:creationId xmlns:p14="http://schemas.microsoft.com/office/powerpoint/2010/main" val="104781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lnSpc>
                <a:spcPct val="150000"/>
              </a:lnSpc>
              <a:spcBef>
                <a:spcPts val="600"/>
              </a:spcBef>
              <a:spcAft>
                <a:spcPts val="600"/>
              </a:spcAft>
              <a:buFont typeface="+mj-lt"/>
              <a:buAutoNum type="arabicPeriod"/>
            </a:pPr>
            <a:r>
              <a:rPr lang="de-DE" sz="1800" dirty="0">
                <a:effectLst/>
                <a:latin typeface="Arial" panose="020B0604020202020204" pitchFamily="34" charset="0"/>
                <a:ea typeface="Arial" panose="020B0604020202020204" pitchFamily="34" charset="0"/>
                <a:cs typeface="Arial" panose="020B0604020202020204" pitchFamily="34" charset="0"/>
              </a:rPr>
              <a:t>Erstellen Sie ein kurzes Informationsblatt zum Vorhaben „Mit Videobotschaften neue Wege gehen“. Machen Sie die Menschen neugierig! Nutzen Sie die Informationskanäle Ihrer Organisation, um diese Nachricht zu verteilen, wie z.B. über Newsletter, Angehörigenabende, Aushänge am Infobrett und </a:t>
            </a:r>
            <a:r>
              <a:rPr lang="de-DE" sz="1800" dirty="0" err="1">
                <a:effectLst/>
                <a:latin typeface="Arial" panose="020B0604020202020204" pitchFamily="34" charset="0"/>
                <a:ea typeface="Arial" panose="020B0604020202020204" pitchFamily="34" charset="0"/>
                <a:cs typeface="Arial" panose="020B0604020202020204" pitchFamily="34" charset="0"/>
              </a:rPr>
              <a:t>Social</a:t>
            </a:r>
            <a:r>
              <a:rPr lang="de-DE" sz="1800" dirty="0">
                <a:effectLst/>
                <a:latin typeface="Arial" panose="020B0604020202020204" pitchFamily="34" charset="0"/>
                <a:ea typeface="Arial" panose="020B0604020202020204" pitchFamily="34" charset="0"/>
                <a:cs typeface="Arial" panose="020B0604020202020204" pitchFamily="34" charset="0"/>
              </a:rPr>
              <a:t> Media usw. </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457200" algn="just">
              <a:lnSpc>
                <a:spcPct val="150000"/>
              </a:lnSpc>
              <a:spcAft>
                <a:spcPts val="1000"/>
              </a:spcAft>
            </a:pPr>
            <a:r>
              <a:rPr lang="de-DE" sz="1800" dirty="0">
                <a:effectLst/>
                <a:latin typeface="Arial" panose="020B0604020202020204" pitchFamily="34" charset="0"/>
                <a:ea typeface="Arial" panose="020B0604020202020204" pitchFamily="34" charset="0"/>
              </a:rPr>
              <a:t>Bieten Sie Informationsveranstaltungen für Angehörige und Mitarbeitende an. Sie könnten bereits Videobotschaft zeigen (siehe Stick) und die positiven Auswirkungen beschreiben. Mehr als ca.1 Stunde ist nicht erforderlich.</a:t>
            </a:r>
            <a:endParaRPr lang="de-DE" sz="1800" dirty="0">
              <a:effectLst/>
              <a:latin typeface="Arial" panose="020B0604020202020204" pitchFamily="34" charset="0"/>
              <a:ea typeface="Times New Roman" panose="02020603050405020304" pitchFamily="18" charset="0"/>
            </a:endParaRPr>
          </a:p>
          <a:p>
            <a:pPr marL="342900" lvl="0" indent="-342900" algn="just">
              <a:lnSpc>
                <a:spcPct val="150000"/>
              </a:lnSpc>
              <a:spcBef>
                <a:spcPts val="600"/>
              </a:spcBef>
              <a:spcAft>
                <a:spcPts val="600"/>
              </a:spcAft>
              <a:buFont typeface="+mj-lt"/>
              <a:buAutoNum type="arabicPeriod"/>
            </a:pPr>
            <a:r>
              <a:rPr lang="de-DE" sz="1800" dirty="0">
                <a:effectLst/>
                <a:latin typeface="Arial" panose="020B0604020202020204" pitchFamily="34" charset="0"/>
                <a:ea typeface="Arial" panose="020B0604020202020204" pitchFamily="34" charset="0"/>
                <a:cs typeface="Arial" panose="020B0604020202020204" pitchFamily="34" charset="0"/>
              </a:rPr>
              <a:t>Angehörige motiviert zur Teilnahme, dass sie die Betreuung ihrer Nächsten unterstützen können. Es sind oft die Angehörigen, die bereits eine gute Bindung zu ihren Familienmitgliedern haben. Sie möchten Innovationen in den Organisationen mit fördern. Angehörige können mehrfach profitieren: Sie fühlen sich entlastet, können teilweise trotz Entfernung präsent sein, können ohne schlechtes Gewissen in den Urlaub fahren – da sie verbunden sind auch über die Distanz hinweg, wenn sie wissen: meine Grußbotschaft erreicht meine Mutter bzw. mein Familienmitglied und hoffen, so länger in Erinnerung zu bleiben. </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3CBEB383-C5A0-4BD5-B425-00B29EAD4315}" type="slidenum">
              <a:rPr lang="de-DE" altLang="de-DE" smtClean="0"/>
              <a:pPr>
                <a:defRPr/>
              </a:pPr>
              <a:t>20</a:t>
            </a:fld>
            <a:endParaRPr lang="de-DE" altLang="de-DE"/>
          </a:p>
        </p:txBody>
      </p:sp>
    </p:spTree>
    <p:extLst>
      <p:ext uri="{BB962C8B-B14F-4D97-AF65-F5344CB8AC3E}">
        <p14:creationId xmlns:p14="http://schemas.microsoft.com/office/powerpoint/2010/main" val="103864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2142-5626-B609-E496-3790000FFF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37AB32-ED04-6A5B-BB54-2D45EACD77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5445FB-A9F6-A4C0-15B4-8CB3404163A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a:effectLst/>
                <a:latin typeface="Arial" panose="020B0604020202020204" pitchFamily="34" charset="0"/>
                <a:ea typeface="Arial" panose="020B0604020202020204" pitchFamily="34" charset="0"/>
                <a:cs typeface="Arial" panose="020B0604020202020204" pitchFamily="34" charset="0"/>
              </a:rPr>
              <a:t>Alle Personen, die in die Handhabung der Tablets eingewiesen sind, können die VB zeigen. Dies können Pflegefachpersonen, Alltagsbegleitungen, Hauswirtschaftsmitarbeitende und Lernende (</a:t>
            </a:r>
            <a:r>
              <a:rPr lang="de-DE" sz="1800" err="1">
                <a:effectLst/>
                <a:latin typeface="Arial" panose="020B0604020202020204" pitchFamily="34" charset="0"/>
                <a:ea typeface="Arial" panose="020B0604020202020204" pitchFamily="34" charset="0"/>
                <a:cs typeface="Arial" panose="020B0604020202020204" pitchFamily="34" charset="0"/>
              </a:rPr>
              <a:t>Schüler:innen</a:t>
            </a:r>
            <a:r>
              <a:rPr lang="de-DE" sz="1800">
                <a:effectLst/>
                <a:latin typeface="Arial" panose="020B0604020202020204" pitchFamily="34" charset="0"/>
                <a:ea typeface="Arial" panose="020B0604020202020204" pitchFamily="34" charset="0"/>
                <a:cs typeface="Arial" panose="020B0604020202020204" pitchFamily="34" charset="0"/>
              </a:rPr>
              <a:t>) sein. Das Zeigen ist an keine formale Qualifikation gebunden, vielmehr sind Interesse und Offenheit an der Person mit Demenz und am digitalen Weg der Kommunikation hilfreich.</a:t>
            </a:r>
            <a:endParaRPr lang="de-DE" sz="1800">
              <a:effectLst/>
              <a:latin typeface="Arial" panose="020B0604020202020204" pitchFamily="34" charset="0"/>
              <a:ea typeface="Times New Roman" panose="02020603050405020304" pitchFamily="18" charset="0"/>
              <a:cs typeface="Arial" panose="020B0604020202020204" pitchFamily="34" charset="0"/>
            </a:endParaRPr>
          </a:p>
          <a:p>
            <a:endParaRPr lang="de-DE"/>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a:effectLst/>
                <a:latin typeface="Arial" panose="020B0604020202020204" pitchFamily="34" charset="0"/>
                <a:ea typeface="Arial" panose="020B0604020202020204" pitchFamily="34" charset="0"/>
                <a:cs typeface="Arial" panose="020B0604020202020204" pitchFamily="34" charset="0"/>
              </a:rPr>
              <a:t>Falls Sie VB in Gemeinschaftsräumen zeigen, eignen sich VB mit Musikinhalten, die zum Mitmachen motivieren oder Urlaubsgrüße, andere Personen einzubeziehen. </a:t>
            </a:r>
            <a:endParaRPr lang="de-DE" sz="1800">
              <a:effectLst/>
              <a:latin typeface="Arial" panose="020B0604020202020204" pitchFamily="34" charset="0"/>
              <a:ea typeface="Times New Roman" panose="02020603050405020304" pitchFamily="18" charset="0"/>
              <a:cs typeface="Arial" panose="020B0604020202020204" pitchFamily="34" charset="0"/>
            </a:endParaRPr>
          </a:p>
          <a:p>
            <a:endParaRPr lang="de-DE"/>
          </a:p>
        </p:txBody>
      </p:sp>
      <p:sp>
        <p:nvSpPr>
          <p:cNvPr id="4" name="Foliennummernplatzhalter 3">
            <a:extLst>
              <a:ext uri="{FF2B5EF4-FFF2-40B4-BE49-F238E27FC236}">
                <a16:creationId xmlns:a16="http://schemas.microsoft.com/office/drawing/2014/main" id="{946AF3B5-4FD1-2F0D-90BF-709522954212}"/>
              </a:ext>
            </a:extLst>
          </p:cNvPr>
          <p:cNvSpPr>
            <a:spLocks noGrp="1"/>
          </p:cNvSpPr>
          <p:nvPr>
            <p:ph type="sldNum" sz="quarter" idx="5"/>
          </p:nvPr>
        </p:nvSpPr>
        <p:spPr/>
        <p:txBody>
          <a:bodyPr/>
          <a:lstStyle/>
          <a:p>
            <a:pPr>
              <a:defRPr/>
            </a:pPr>
            <a:fld id="{3CBEB383-C5A0-4BD5-B425-00B29EAD4315}" type="slidenum">
              <a:rPr lang="de-DE" altLang="de-DE" smtClean="0"/>
              <a:pPr>
                <a:defRPr/>
              </a:pPr>
              <a:t>28</a:t>
            </a:fld>
            <a:endParaRPr lang="de-DE" altLang="de-DE"/>
          </a:p>
        </p:txBody>
      </p:sp>
    </p:spTree>
    <p:extLst>
      <p:ext uri="{BB962C8B-B14F-4D97-AF65-F5344CB8AC3E}">
        <p14:creationId xmlns:p14="http://schemas.microsoft.com/office/powerpoint/2010/main" val="3487981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cid:image002.png@01D96EBA.215A9FE0" TargetMode="External"/><Relationship Id="rId5" Type="http://schemas.openxmlformats.org/officeDocument/2006/relationships/image" Target="../media/image16.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cid:image002.png@01D96EBA.215A9FE0"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cid:image002.png@01D96EBA.215A9FE0" TargetMode="External"/><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2CDDA64-55A2-D97B-EF10-467CC7B0C185}"/>
              </a:ext>
            </a:extLst>
          </p:cNvPr>
          <p:cNvSpPr>
            <a:spLocks noGrp="1"/>
          </p:cNvSpPr>
          <p:nvPr>
            <p:ph type="subTitle" idx="1"/>
          </p:nvPr>
        </p:nvSpPr>
        <p:spPr>
          <a:xfrm>
            <a:off x="610619" y="4602837"/>
            <a:ext cx="5458739" cy="7676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Rechteck 4">
            <a:extLst>
              <a:ext uri="{FF2B5EF4-FFF2-40B4-BE49-F238E27FC236}">
                <a16:creationId xmlns:a16="http://schemas.microsoft.com/office/drawing/2014/main" id="{CBA5C157-F7A3-21DB-2118-2DB0889FDDFC}"/>
              </a:ext>
            </a:extLst>
          </p:cNvPr>
          <p:cNvSpPr/>
          <p:nvPr userDrawn="1"/>
        </p:nvSpPr>
        <p:spPr>
          <a:xfrm>
            <a:off x="0" y="2306673"/>
            <a:ext cx="6730538" cy="2062583"/>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6C7DA47-59F0-EC96-6B0D-36A7474F9E44}"/>
              </a:ext>
            </a:extLst>
          </p:cNvPr>
          <p:cNvSpPr>
            <a:spLocks noGrp="1"/>
          </p:cNvSpPr>
          <p:nvPr>
            <p:ph type="ctrTitle"/>
          </p:nvPr>
        </p:nvSpPr>
        <p:spPr>
          <a:xfrm>
            <a:off x="407988" y="2602375"/>
            <a:ext cx="5864003" cy="1471177"/>
          </a:xfrm>
        </p:spPr>
        <p:txBody>
          <a:bodyPr anchor="b">
            <a:normAutofit/>
          </a:bodyPr>
          <a:lstStyle>
            <a:lvl1pPr algn="ctr">
              <a:defRPr sz="4400" b="1"/>
            </a:lvl1pPr>
          </a:lstStyle>
          <a:p>
            <a:r>
              <a:rPr lang="de-DE" dirty="0"/>
              <a:t>Mastertitelformat bearbeiten</a:t>
            </a:r>
          </a:p>
        </p:txBody>
      </p:sp>
      <p:sp>
        <p:nvSpPr>
          <p:cNvPr id="4" name="Bildplatzhalter 8">
            <a:extLst>
              <a:ext uri="{FF2B5EF4-FFF2-40B4-BE49-F238E27FC236}">
                <a16:creationId xmlns:a16="http://schemas.microsoft.com/office/drawing/2014/main" id="{D2522251-EBCC-CFB4-683A-B47DC9848ED6}"/>
              </a:ext>
            </a:extLst>
          </p:cNvPr>
          <p:cNvSpPr>
            <a:spLocks noGrp="1"/>
          </p:cNvSpPr>
          <p:nvPr>
            <p:ph type="pic" sz="quarter" idx="11" hasCustomPrompt="1"/>
          </p:nvPr>
        </p:nvSpPr>
        <p:spPr>
          <a:xfrm>
            <a:off x="6730538" y="71438"/>
            <a:ext cx="5458739" cy="6675930"/>
          </a:xfrm>
        </p:spPr>
        <p:txBody>
          <a:bodyPr/>
          <a:lstStyle>
            <a:lvl1pPr>
              <a:defRPr/>
            </a:lvl1pPr>
          </a:lstStyle>
          <a:p>
            <a:r>
              <a:rPr lang="de-DE" dirty="0"/>
              <a:t>Füge per Klick auf das Icon ein neues Bild hinzu</a:t>
            </a:r>
          </a:p>
        </p:txBody>
      </p:sp>
      <p:sp>
        <p:nvSpPr>
          <p:cNvPr id="6" name="Rectangle 7">
            <a:extLst>
              <a:ext uri="{FF2B5EF4-FFF2-40B4-BE49-F238E27FC236}">
                <a16:creationId xmlns:a16="http://schemas.microsoft.com/office/drawing/2014/main" id="{F2E51C23-D021-7EAA-A751-7EEA7D7D050E}"/>
              </a:ext>
            </a:extLst>
          </p:cNvPr>
          <p:cNvSpPr>
            <a:spLocks noChangeArrowheads="1"/>
          </p:cNvSpPr>
          <p:nvPr userDrawn="1"/>
        </p:nvSpPr>
        <p:spPr bwMode="auto">
          <a:xfrm>
            <a:off x="0" y="0"/>
            <a:ext cx="12192000" cy="71438"/>
          </a:xfrm>
          <a:prstGeom prst="rect">
            <a:avLst/>
          </a:prstGeom>
          <a:solidFill>
            <a:schemeClr val="accent5"/>
          </a:solidFill>
          <a:ln w="9525">
            <a:noFill/>
            <a:miter lim="800000"/>
            <a:headEnd/>
            <a:tailEnd/>
          </a:ln>
        </p:spPr>
        <p:txBody>
          <a:bodyPr wrap="none" anchor="ct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endParaRPr lang="de-DE" altLang="de-DE" sz="1350"/>
          </a:p>
        </p:txBody>
      </p:sp>
      <p:sp>
        <p:nvSpPr>
          <p:cNvPr id="7" name="Rectangle 7">
            <a:extLst>
              <a:ext uri="{FF2B5EF4-FFF2-40B4-BE49-F238E27FC236}">
                <a16:creationId xmlns:a16="http://schemas.microsoft.com/office/drawing/2014/main" id="{BDADB617-8264-ED5A-54A1-34E469A4F20E}"/>
              </a:ext>
            </a:extLst>
          </p:cNvPr>
          <p:cNvSpPr>
            <a:spLocks noChangeArrowheads="1"/>
          </p:cNvSpPr>
          <p:nvPr userDrawn="1"/>
        </p:nvSpPr>
        <p:spPr bwMode="auto">
          <a:xfrm>
            <a:off x="0" y="6750000"/>
            <a:ext cx="12192000" cy="108000"/>
          </a:xfrm>
          <a:prstGeom prst="rect">
            <a:avLst/>
          </a:prstGeom>
          <a:solidFill>
            <a:schemeClr val="accent5"/>
          </a:solidFill>
          <a:ln w="9525">
            <a:noFill/>
            <a:miter lim="800000"/>
            <a:headEnd/>
            <a:tailEnd/>
          </a:ln>
        </p:spPr>
        <p:txBody>
          <a:bodyPr wrap="none" anchor="ct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endParaRPr lang="de-DE" altLang="de-DE" sz="1350"/>
          </a:p>
        </p:txBody>
      </p:sp>
      <p:pic>
        <p:nvPicPr>
          <p:cNvPr id="10" name="Grafik 9" descr="Ein Bild, das Logo, Symbol, Grafiken, Grafikdesign enthält.&#10;&#10;Automatisch generierte Beschreibung">
            <a:extLst>
              <a:ext uri="{FF2B5EF4-FFF2-40B4-BE49-F238E27FC236}">
                <a16:creationId xmlns:a16="http://schemas.microsoft.com/office/drawing/2014/main" id="{659E28C1-6921-DC44-E58B-C0722000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9" y="245524"/>
            <a:ext cx="3225336" cy="800725"/>
          </a:xfrm>
          <a:prstGeom prst="rect">
            <a:avLst/>
          </a:prstGeom>
        </p:spPr>
      </p:pic>
    </p:spTree>
    <p:extLst>
      <p:ext uri="{BB962C8B-B14F-4D97-AF65-F5344CB8AC3E}">
        <p14:creationId xmlns:p14="http://schemas.microsoft.com/office/powerpoint/2010/main" val="60166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79005-444E-ED9F-0315-1E9F342842B8}"/>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AE3F6B1F-55F6-D9B0-7CDA-86EB78B0A841}"/>
              </a:ext>
            </a:extLst>
          </p:cNvPr>
          <p:cNvSpPr>
            <a:spLocks noGrp="1"/>
          </p:cNvSpPr>
          <p:nvPr>
            <p:ph sz="half" idx="1"/>
          </p:nvPr>
        </p:nvSpPr>
        <p:spPr>
          <a:xfrm>
            <a:off x="407988" y="1700213"/>
            <a:ext cx="5611812" cy="4429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BCD73E35-BF55-4C91-4232-6BDFCCB5C8ED}"/>
              </a:ext>
            </a:extLst>
          </p:cNvPr>
          <p:cNvSpPr>
            <a:spLocks noGrp="1"/>
          </p:cNvSpPr>
          <p:nvPr>
            <p:ph sz="half" idx="2"/>
          </p:nvPr>
        </p:nvSpPr>
        <p:spPr>
          <a:xfrm>
            <a:off x="6172199" y="1700213"/>
            <a:ext cx="5611813" cy="4429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5169B752-666C-A3BD-A0E7-58FF99FE7850}"/>
              </a:ext>
            </a:extLst>
          </p:cNvPr>
          <p:cNvSpPr>
            <a:spLocks noGrp="1"/>
          </p:cNvSpPr>
          <p:nvPr>
            <p:ph type="dt" sz="half" idx="10"/>
          </p:nvPr>
        </p:nvSpPr>
        <p:spPr/>
        <p:txBody>
          <a:bodyPr/>
          <a:lstStyle/>
          <a:p>
            <a:fld id="{CAA8A323-30FD-4EE8-B707-7D300A5F9594}" type="datetimeFigureOut">
              <a:rPr lang="de-DE" smtClean="0"/>
              <a:t>10.04.2025</a:t>
            </a:fld>
            <a:endParaRPr lang="de-DE" dirty="0"/>
          </a:p>
        </p:txBody>
      </p:sp>
      <p:sp>
        <p:nvSpPr>
          <p:cNvPr id="6" name="Fußzeilenplatzhalter 5">
            <a:extLst>
              <a:ext uri="{FF2B5EF4-FFF2-40B4-BE49-F238E27FC236}">
                <a16:creationId xmlns:a16="http://schemas.microsoft.com/office/drawing/2014/main" id="{C0E476E0-9BBE-52B5-128C-3341D2945F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17218A-5D74-C5E1-AF5B-6BC680F7B481}"/>
              </a:ext>
            </a:extLst>
          </p:cNvPr>
          <p:cNvSpPr>
            <a:spLocks noGrp="1"/>
          </p:cNvSpPr>
          <p:nvPr>
            <p:ph type="sldNum" sz="quarter" idx="12"/>
          </p:nvPr>
        </p:nvSpPr>
        <p:spPr/>
        <p:txBody>
          <a:bodyPr/>
          <a:lstStyle/>
          <a:p>
            <a:fld id="{D7A1DE99-4C64-44E2-949F-3466A844FE5F}" type="slidenum">
              <a:rPr lang="de-DE" smtClean="0"/>
              <a:t>‹Nr.›</a:t>
            </a:fld>
            <a:endParaRPr lang="de-DE"/>
          </a:p>
        </p:txBody>
      </p:sp>
    </p:spTree>
    <p:extLst>
      <p:ext uri="{BB962C8B-B14F-4D97-AF65-F5344CB8AC3E}">
        <p14:creationId xmlns:p14="http://schemas.microsoft.com/office/powerpoint/2010/main" val="390593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in Inhalt ein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79005-444E-ED9F-0315-1E9F342842B8}"/>
              </a:ext>
            </a:extLst>
          </p:cNvPr>
          <p:cNvSpPr>
            <a:spLocks noGrp="1"/>
          </p:cNvSpPr>
          <p:nvPr>
            <p:ph type="title"/>
          </p:nvPr>
        </p:nvSpPr>
        <p:spPr/>
        <p:txBody>
          <a:bodyPr/>
          <a:lstStyle/>
          <a:p>
            <a:r>
              <a:rPr lang="de-DE" dirty="0"/>
              <a:t>Mastertitelformat bearbeiten</a:t>
            </a:r>
          </a:p>
        </p:txBody>
      </p:sp>
      <p:sp>
        <p:nvSpPr>
          <p:cNvPr id="4" name="Inhaltsplatzhalter 3">
            <a:extLst>
              <a:ext uri="{FF2B5EF4-FFF2-40B4-BE49-F238E27FC236}">
                <a16:creationId xmlns:a16="http://schemas.microsoft.com/office/drawing/2014/main" id="{BCD73E35-BF55-4C91-4232-6BDFCCB5C8ED}"/>
              </a:ext>
            </a:extLst>
          </p:cNvPr>
          <p:cNvSpPr>
            <a:spLocks noGrp="1"/>
          </p:cNvSpPr>
          <p:nvPr>
            <p:ph sz="half" idx="2"/>
          </p:nvPr>
        </p:nvSpPr>
        <p:spPr>
          <a:xfrm>
            <a:off x="6172199" y="1700213"/>
            <a:ext cx="5611813" cy="4429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5169B752-666C-A3BD-A0E7-58FF99FE7850}"/>
              </a:ext>
            </a:extLst>
          </p:cNvPr>
          <p:cNvSpPr>
            <a:spLocks noGrp="1"/>
          </p:cNvSpPr>
          <p:nvPr>
            <p:ph type="dt" sz="half" idx="10"/>
          </p:nvPr>
        </p:nvSpPr>
        <p:spPr/>
        <p:txBody>
          <a:bodyPr/>
          <a:lstStyle/>
          <a:p>
            <a:fld id="{CAA8A323-30FD-4EE8-B707-7D300A5F9594}" type="datetimeFigureOut">
              <a:rPr lang="de-DE" smtClean="0"/>
              <a:t>10.04.2025</a:t>
            </a:fld>
            <a:endParaRPr lang="de-DE"/>
          </a:p>
        </p:txBody>
      </p:sp>
      <p:sp>
        <p:nvSpPr>
          <p:cNvPr id="6" name="Fußzeilenplatzhalter 5">
            <a:extLst>
              <a:ext uri="{FF2B5EF4-FFF2-40B4-BE49-F238E27FC236}">
                <a16:creationId xmlns:a16="http://schemas.microsoft.com/office/drawing/2014/main" id="{C0E476E0-9BBE-52B5-128C-3341D2945F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17218A-5D74-C5E1-AF5B-6BC680F7B481}"/>
              </a:ext>
            </a:extLst>
          </p:cNvPr>
          <p:cNvSpPr>
            <a:spLocks noGrp="1"/>
          </p:cNvSpPr>
          <p:nvPr>
            <p:ph type="sldNum" sz="quarter" idx="12"/>
          </p:nvPr>
        </p:nvSpPr>
        <p:spPr/>
        <p:txBody>
          <a:bodyPr/>
          <a:lstStyle/>
          <a:p>
            <a:fld id="{D7A1DE99-4C64-44E2-949F-3466A844FE5F}" type="slidenum">
              <a:rPr lang="de-DE" smtClean="0"/>
              <a:t>‹Nr.›</a:t>
            </a:fld>
            <a:endParaRPr lang="de-DE"/>
          </a:p>
        </p:txBody>
      </p:sp>
      <p:sp>
        <p:nvSpPr>
          <p:cNvPr id="9" name="Bildplatzhalter 8">
            <a:extLst>
              <a:ext uri="{FF2B5EF4-FFF2-40B4-BE49-F238E27FC236}">
                <a16:creationId xmlns:a16="http://schemas.microsoft.com/office/drawing/2014/main" id="{46959C5E-10B7-3F1A-832F-4634BF113B19}"/>
              </a:ext>
            </a:extLst>
          </p:cNvPr>
          <p:cNvSpPr>
            <a:spLocks noGrp="1"/>
          </p:cNvSpPr>
          <p:nvPr>
            <p:ph type="pic" sz="quarter" idx="13" hasCustomPrompt="1"/>
          </p:nvPr>
        </p:nvSpPr>
        <p:spPr>
          <a:xfrm>
            <a:off x="407988" y="1690688"/>
            <a:ext cx="5487987" cy="4429125"/>
          </a:xfrm>
        </p:spPr>
        <p:txBody>
          <a:bodyPr/>
          <a:lstStyle>
            <a:lvl1pPr>
              <a:defRPr/>
            </a:lvl1pPr>
          </a:lstStyle>
          <a:p>
            <a:r>
              <a:rPr lang="de-DE" dirty="0"/>
              <a:t>Füge ein Bild per Klick auf den Icon hinzu</a:t>
            </a:r>
          </a:p>
        </p:txBody>
      </p:sp>
    </p:spTree>
    <p:extLst>
      <p:ext uri="{BB962C8B-B14F-4D97-AF65-F5344CB8AC3E}">
        <p14:creationId xmlns:p14="http://schemas.microsoft.com/office/powerpoint/2010/main" val="51665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bschlussfolie">
    <p:spTree>
      <p:nvGrpSpPr>
        <p:cNvPr id="1" name=""/>
        <p:cNvGrpSpPr/>
        <p:nvPr/>
      </p:nvGrpSpPr>
      <p:grpSpPr>
        <a:xfrm>
          <a:off x="0" y="0"/>
          <a:ext cx="0" cy="0"/>
          <a:chOff x="0" y="0"/>
          <a:chExt cx="0" cy="0"/>
        </a:xfrm>
      </p:grpSpPr>
      <p:pic>
        <p:nvPicPr>
          <p:cNvPr id="8" name="Grafik 7" descr="Ein Bild, das Zeichnung, Entwurf, Kinderkunst, Darstellung enthält.&#10;&#10;Automatisch generierte Beschreibung">
            <a:extLst>
              <a:ext uri="{FF2B5EF4-FFF2-40B4-BE49-F238E27FC236}">
                <a16:creationId xmlns:a16="http://schemas.microsoft.com/office/drawing/2014/main" id="{8680A1A7-9E23-F77F-85BB-33ABBD15F0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93" t="25752" r="68831" b="44429"/>
          <a:stretch/>
        </p:blipFill>
        <p:spPr>
          <a:xfrm>
            <a:off x="9228138" y="3381336"/>
            <a:ext cx="2217415" cy="2567533"/>
          </a:xfrm>
          <a:prstGeom prst="rect">
            <a:avLst/>
          </a:prstGeom>
        </p:spPr>
      </p:pic>
      <p:pic>
        <p:nvPicPr>
          <p:cNvPr id="10" name="Grafik 9" descr="Ein Bild, das Zeichnung, Entwurf, Kinderkunst, Darstellung enthält.&#10;&#10;Automatisch generierte Beschreibung">
            <a:extLst>
              <a:ext uri="{FF2B5EF4-FFF2-40B4-BE49-F238E27FC236}">
                <a16:creationId xmlns:a16="http://schemas.microsoft.com/office/drawing/2014/main" id="{8E2F7773-089F-6B5B-3F2C-044E18AA07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360" t="32215" r="41861" b="39322"/>
          <a:stretch/>
        </p:blipFill>
        <p:spPr>
          <a:xfrm>
            <a:off x="4914821" y="4302376"/>
            <a:ext cx="1754693" cy="2303035"/>
          </a:xfrm>
          <a:prstGeom prst="rect">
            <a:avLst/>
          </a:prstGeom>
        </p:spPr>
      </p:pic>
      <p:pic>
        <p:nvPicPr>
          <p:cNvPr id="11" name="Grafik 10" descr="Ein Bild, das Zeichnung, Entwurf, Kinderkunst, Darstellung enthält.&#10;&#10;Automatisch generierte Beschreibung">
            <a:extLst>
              <a:ext uri="{FF2B5EF4-FFF2-40B4-BE49-F238E27FC236}">
                <a16:creationId xmlns:a16="http://schemas.microsoft.com/office/drawing/2014/main" id="{38F94B71-5E63-91A6-56DD-3FEE4F1E1F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495" t="4948" r="27726" b="70655"/>
          <a:stretch/>
        </p:blipFill>
        <p:spPr>
          <a:xfrm>
            <a:off x="1736623" y="516111"/>
            <a:ext cx="2016224" cy="2268252"/>
          </a:xfrm>
          <a:prstGeom prst="rect">
            <a:avLst/>
          </a:prstGeom>
        </p:spPr>
      </p:pic>
      <p:pic>
        <p:nvPicPr>
          <p:cNvPr id="17" name="Grafik 16" descr="Ein Bild, das Zeichnung, Entwurf, Kinderkunst, Darstellung enthält.&#10;&#10;Automatisch generierte Beschreibung">
            <a:extLst>
              <a:ext uri="{FF2B5EF4-FFF2-40B4-BE49-F238E27FC236}">
                <a16:creationId xmlns:a16="http://schemas.microsoft.com/office/drawing/2014/main" id="{27BDFDDE-9C99-9FF4-F132-F0DE7E507C52}"/>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59656" b="82672" l="53169" r="70913">
                        <a14:foregroundMark x1="66286" y1="62103" x2="66286" y2="62103"/>
                        <a14:foregroundMark x1="68885" y1="62302" x2="68885" y2="62302"/>
                        <a14:foregroundMark x1="67554" y1="60847" x2="67554" y2="60847"/>
                        <a14:foregroundMark x1="66096" y1="59722" x2="66096" y2="59722"/>
                        <a14:foregroundMark x1="65209" y1="68452" x2="65209" y2="68452"/>
                        <a14:foregroundMark x1="70913" y1="61971" x2="70913" y2="61971"/>
                        <a14:backgroundMark x1="57351" y1="75794" x2="57351" y2="75794"/>
                        <a14:backgroundMark x1="59316" y1="76124" x2="59062" y2="76124"/>
                        <a14:backgroundMark x1="65146" y1="71627" x2="65146" y2="71627"/>
                        <a14:backgroundMark x1="65146" y1="71627" x2="65146" y2="71627"/>
                        <a14:backgroundMark x1="62104" y1="71230" x2="63054" y2="71032"/>
                        <a14:backgroundMark x1="63942" y1="69444" x2="63054" y2="71627"/>
                        <a14:backgroundMark x1="56781" y1="65741" x2="56401" y2="68915"/>
                        <a14:backgroundMark x1="57541" y1="65741" x2="58175" y2="69312"/>
                        <a14:backgroundMark x1="62294" y1="68849" x2="63435" y2="70172"/>
                        <a14:backgroundMark x1="57921" y1="67262" x2="59886" y2="67923"/>
                        <a14:backgroundMark x1="57795" y1="66865" x2="60076" y2="68122"/>
                        <a14:backgroundMark x1="59696" y1="67659" x2="60203" y2="68056"/>
                      </a14:backgroundRemoval>
                    </a14:imgEffect>
                  </a14:imgLayer>
                </a14:imgProps>
              </a:ext>
              <a:ext uri="{28A0092B-C50C-407E-A947-70E740481C1C}">
                <a14:useLocalDpi xmlns:a14="http://schemas.microsoft.com/office/drawing/2010/main" val="0"/>
              </a:ext>
            </a:extLst>
          </a:blip>
          <a:srcRect l="57233" t="58652" r="28571" b="27240"/>
          <a:stretch/>
        </p:blipFill>
        <p:spPr>
          <a:xfrm>
            <a:off x="7917650" y="1565950"/>
            <a:ext cx="1415244" cy="1347633"/>
          </a:xfrm>
          <a:prstGeom prst="rect">
            <a:avLst/>
          </a:prstGeom>
        </p:spPr>
      </p:pic>
      <p:pic>
        <p:nvPicPr>
          <p:cNvPr id="4" name="Grafik 5">
            <a:extLst>
              <a:ext uri="{FF2B5EF4-FFF2-40B4-BE49-F238E27FC236}">
                <a16:creationId xmlns:a16="http://schemas.microsoft.com/office/drawing/2014/main" id="{DE346D7F-F71C-864E-2097-F6969CA74BAD}"/>
              </a:ext>
            </a:extLst>
          </p:cNvPr>
          <p:cNvPicPr>
            <a:picLocks noChangeAspect="1" noChangeArrowheads="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844732" y="5474302"/>
            <a:ext cx="474567" cy="4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B91EA1E4-2B68-1FE8-670D-436831C0563E}"/>
              </a:ext>
            </a:extLst>
          </p:cNvPr>
          <p:cNvSpPr txBox="1"/>
          <p:nvPr userDrawn="1"/>
        </p:nvSpPr>
        <p:spPr>
          <a:xfrm>
            <a:off x="1401040" y="4400721"/>
            <a:ext cx="1694968" cy="369332"/>
          </a:xfrm>
          <a:prstGeom prst="rect">
            <a:avLst/>
          </a:prstGeom>
          <a:noFill/>
        </p:spPr>
        <p:txBody>
          <a:bodyPr wrap="square" rtlCol="0">
            <a:spAutoFit/>
          </a:bodyPr>
          <a:lstStyle/>
          <a:p>
            <a:r>
              <a:rPr lang="de-DE" sz="1800" dirty="0"/>
              <a:t>@KuKuKTV</a:t>
            </a:r>
          </a:p>
        </p:txBody>
      </p:sp>
      <p:sp>
        <p:nvSpPr>
          <p:cNvPr id="6" name="Textfeld 5">
            <a:extLst>
              <a:ext uri="{FF2B5EF4-FFF2-40B4-BE49-F238E27FC236}">
                <a16:creationId xmlns:a16="http://schemas.microsoft.com/office/drawing/2014/main" id="{7B11EB03-F279-9C06-6E53-3D5DDC195BBC}"/>
              </a:ext>
            </a:extLst>
          </p:cNvPr>
          <p:cNvSpPr txBox="1"/>
          <p:nvPr userDrawn="1"/>
        </p:nvSpPr>
        <p:spPr>
          <a:xfrm>
            <a:off x="1401040" y="4957030"/>
            <a:ext cx="1999135" cy="369332"/>
          </a:xfrm>
          <a:prstGeom prst="rect">
            <a:avLst/>
          </a:prstGeom>
          <a:noFill/>
        </p:spPr>
        <p:txBody>
          <a:bodyPr wrap="square" rtlCol="0">
            <a:spAutoFit/>
          </a:bodyPr>
          <a:lstStyle/>
          <a:p>
            <a:r>
              <a:rPr lang="de-DE" sz="1800" dirty="0"/>
              <a:t>@demenzsupport</a:t>
            </a:r>
          </a:p>
        </p:txBody>
      </p:sp>
      <p:sp>
        <p:nvSpPr>
          <p:cNvPr id="9" name="Textfeld 8">
            <a:extLst>
              <a:ext uri="{FF2B5EF4-FFF2-40B4-BE49-F238E27FC236}">
                <a16:creationId xmlns:a16="http://schemas.microsoft.com/office/drawing/2014/main" id="{D065B646-1EA3-F658-1684-99F02715CBEF}"/>
              </a:ext>
            </a:extLst>
          </p:cNvPr>
          <p:cNvSpPr txBox="1"/>
          <p:nvPr userDrawn="1"/>
        </p:nvSpPr>
        <p:spPr>
          <a:xfrm>
            <a:off x="1401040" y="5530312"/>
            <a:ext cx="2160240" cy="369332"/>
          </a:xfrm>
          <a:prstGeom prst="rect">
            <a:avLst/>
          </a:prstGeom>
          <a:noFill/>
        </p:spPr>
        <p:txBody>
          <a:bodyPr wrap="square" rtlCol="0">
            <a:spAutoFit/>
          </a:bodyPr>
          <a:lstStyle/>
          <a:p>
            <a:r>
              <a:rPr lang="de-DE" sz="1800" dirty="0"/>
              <a:t>@demenz_support</a:t>
            </a:r>
          </a:p>
        </p:txBody>
      </p:sp>
      <p:sp>
        <p:nvSpPr>
          <p:cNvPr id="14" name="Textfeld 13">
            <a:extLst>
              <a:ext uri="{FF2B5EF4-FFF2-40B4-BE49-F238E27FC236}">
                <a16:creationId xmlns:a16="http://schemas.microsoft.com/office/drawing/2014/main" id="{896DCC70-92FF-72BF-4B9E-D8B79F8285DA}"/>
              </a:ext>
            </a:extLst>
          </p:cNvPr>
          <p:cNvSpPr txBox="1"/>
          <p:nvPr userDrawn="1"/>
        </p:nvSpPr>
        <p:spPr>
          <a:xfrm>
            <a:off x="762990" y="6017030"/>
            <a:ext cx="2821200" cy="369332"/>
          </a:xfrm>
          <a:prstGeom prst="rect">
            <a:avLst/>
          </a:prstGeom>
          <a:noFill/>
        </p:spPr>
        <p:txBody>
          <a:bodyPr wrap="square" rtlCol="0">
            <a:spAutoFit/>
          </a:bodyPr>
          <a:lstStyle/>
          <a:p>
            <a:pPr algn="ctr"/>
            <a:r>
              <a:rPr lang="de-DE" sz="1800" dirty="0"/>
              <a:t>www.demenz-support.de</a:t>
            </a:r>
          </a:p>
        </p:txBody>
      </p:sp>
      <p:sp>
        <p:nvSpPr>
          <p:cNvPr id="7" name="Textfeld 6">
            <a:extLst>
              <a:ext uri="{FF2B5EF4-FFF2-40B4-BE49-F238E27FC236}">
                <a16:creationId xmlns:a16="http://schemas.microsoft.com/office/drawing/2014/main" id="{CFE378B2-8CE0-2AF2-8A42-571B3E986A49}"/>
              </a:ext>
            </a:extLst>
          </p:cNvPr>
          <p:cNvSpPr txBox="1"/>
          <p:nvPr userDrawn="1"/>
        </p:nvSpPr>
        <p:spPr>
          <a:xfrm>
            <a:off x="7053850" y="6509290"/>
            <a:ext cx="5138150" cy="261610"/>
          </a:xfrm>
          <a:prstGeom prst="rect">
            <a:avLst/>
          </a:prstGeom>
          <a:noFill/>
        </p:spPr>
        <p:txBody>
          <a:bodyPr wrap="square">
            <a:spAutoFit/>
          </a:bodyPr>
          <a:lstStyle/>
          <a:p>
            <a:r>
              <a:rPr lang="de-DE" altLang="de-DE" sz="1100" dirty="0"/>
              <a:t>Zeichnungen: Magdalena </a:t>
            </a:r>
            <a:r>
              <a:rPr lang="de-DE" altLang="de-DE" sz="1100" dirty="0" err="1"/>
              <a:t>Czolnowska</a:t>
            </a:r>
            <a:r>
              <a:rPr lang="de-DE" altLang="de-DE" sz="1100" dirty="0"/>
              <a:t> – Demenz Support Stuttgart gGmbH ©</a:t>
            </a:r>
            <a:endParaRPr lang="de-DE" sz="1100" dirty="0"/>
          </a:p>
        </p:txBody>
      </p:sp>
      <p:pic>
        <p:nvPicPr>
          <p:cNvPr id="13" name="Grafik 12" descr="Ein Bild, das Grafiken, Symbol, Schrift, rot enthält.&#10;&#10;Automatisch generierte Beschreibung">
            <a:extLst>
              <a:ext uri="{FF2B5EF4-FFF2-40B4-BE49-F238E27FC236}">
                <a16:creationId xmlns:a16="http://schemas.microsoft.com/office/drawing/2014/main" id="{FB0FD7D2-9679-85BE-3DE0-9CA43E8EA0E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490" y="4381880"/>
            <a:ext cx="407015" cy="407015"/>
          </a:xfrm>
          <a:prstGeom prst="rect">
            <a:avLst/>
          </a:prstGeom>
        </p:spPr>
      </p:pic>
      <p:pic>
        <p:nvPicPr>
          <p:cNvPr id="16" name="Grafik 15" descr="Ein Bild, das Symbol, Logo, Grafiken, Schrift enthält.&#10;&#10;Automatisch generierte Beschreibung">
            <a:extLst>
              <a:ext uri="{FF2B5EF4-FFF2-40B4-BE49-F238E27FC236}">
                <a16:creationId xmlns:a16="http://schemas.microsoft.com/office/drawing/2014/main" id="{47945608-05B3-45D1-977F-82A25309F0D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3490" y="4957030"/>
            <a:ext cx="368221" cy="368221"/>
          </a:xfrm>
          <a:prstGeom prst="rect">
            <a:avLst/>
          </a:prstGeom>
        </p:spPr>
      </p:pic>
    </p:spTree>
    <p:extLst>
      <p:ext uri="{BB962C8B-B14F-4D97-AF65-F5344CB8AC3E}">
        <p14:creationId xmlns:p14="http://schemas.microsoft.com/office/powerpoint/2010/main" val="22445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7" name="Grafik 6" descr="Ein Bild, das Zeichnung, Entwurf, Kinderkunst, Darstellung enthält.&#10;&#10;Automatisch generierte Beschreibung">
            <a:extLst>
              <a:ext uri="{FF2B5EF4-FFF2-40B4-BE49-F238E27FC236}">
                <a16:creationId xmlns:a16="http://schemas.microsoft.com/office/drawing/2014/main" id="{B7E28484-654B-D32E-59E2-1E77972949F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59656" b="82672" l="53169" r="70913">
                        <a14:foregroundMark x1="66286" y1="62103" x2="66286" y2="62103"/>
                        <a14:foregroundMark x1="68885" y1="62302" x2="68885" y2="62302"/>
                        <a14:foregroundMark x1="67554" y1="60847" x2="67554" y2="60847"/>
                        <a14:foregroundMark x1="66096" y1="59722" x2="66096" y2="59722"/>
                        <a14:foregroundMark x1="62421" y1="71098" x2="62421" y2="71098"/>
                        <a14:foregroundMark x1="63561" y1="69907" x2="63561" y2="69907"/>
                        <a14:foregroundMark x1="65209" y1="68452" x2="65209" y2="68452"/>
                        <a14:foregroundMark x1="70913" y1="61971" x2="70913" y2="61971"/>
                      </a14:backgroundRemoval>
                    </a14:imgEffect>
                  </a14:imgLayer>
                </a14:imgProps>
              </a:ext>
              <a:ext uri="{28A0092B-C50C-407E-A947-70E740481C1C}">
                <a14:useLocalDpi xmlns:a14="http://schemas.microsoft.com/office/drawing/2010/main" val="0"/>
              </a:ext>
            </a:extLst>
          </a:blip>
          <a:srcRect l="51205" t="58653" r="28571" b="14610"/>
          <a:stretch/>
        </p:blipFill>
        <p:spPr>
          <a:xfrm>
            <a:off x="3839114" y="388324"/>
            <a:ext cx="2016224" cy="2554090"/>
          </a:xfrm>
          <a:prstGeom prst="rect">
            <a:avLst/>
          </a:prstGeom>
        </p:spPr>
      </p:pic>
      <p:pic>
        <p:nvPicPr>
          <p:cNvPr id="8" name="Grafik 7" descr="Ein Bild, das Zeichnung, Entwurf, Kinderkunst, Darstellung enthält.&#10;&#10;Automatisch generierte Beschreibung">
            <a:extLst>
              <a:ext uri="{FF2B5EF4-FFF2-40B4-BE49-F238E27FC236}">
                <a16:creationId xmlns:a16="http://schemas.microsoft.com/office/drawing/2014/main" id="{8680A1A7-9E23-F77F-85BB-33ABBD15F05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493" t="25752" r="68831" b="44429"/>
          <a:stretch/>
        </p:blipFill>
        <p:spPr>
          <a:xfrm>
            <a:off x="23205" y="230954"/>
            <a:ext cx="2217415" cy="2567533"/>
          </a:xfrm>
          <a:prstGeom prst="rect">
            <a:avLst/>
          </a:prstGeom>
        </p:spPr>
      </p:pic>
      <p:pic>
        <p:nvPicPr>
          <p:cNvPr id="11" name="Grafik 10" descr="Ein Bild, das Zeichnung, Entwurf, Kinderkunst, Darstellung enthält.&#10;&#10;Automatisch generierte Beschreibung">
            <a:extLst>
              <a:ext uri="{FF2B5EF4-FFF2-40B4-BE49-F238E27FC236}">
                <a16:creationId xmlns:a16="http://schemas.microsoft.com/office/drawing/2014/main" id="{38F94B71-5E63-91A6-56DD-3FEE4F1E1F5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1495" t="4948" r="27726" b="70655"/>
          <a:stretch/>
        </p:blipFill>
        <p:spPr>
          <a:xfrm>
            <a:off x="6519503" y="388324"/>
            <a:ext cx="2016224" cy="2268252"/>
          </a:xfrm>
          <a:prstGeom prst="rect">
            <a:avLst/>
          </a:prstGeom>
        </p:spPr>
      </p:pic>
      <p:sp>
        <p:nvSpPr>
          <p:cNvPr id="13" name="Rechteck 12">
            <a:extLst>
              <a:ext uri="{FF2B5EF4-FFF2-40B4-BE49-F238E27FC236}">
                <a16:creationId xmlns:a16="http://schemas.microsoft.com/office/drawing/2014/main" id="{0F4CC2EC-C6D5-5EDB-EFB3-5EDA7D1F57F7}"/>
              </a:ext>
            </a:extLst>
          </p:cNvPr>
          <p:cNvSpPr/>
          <p:nvPr userDrawn="1"/>
        </p:nvSpPr>
        <p:spPr bwMode="auto">
          <a:xfrm>
            <a:off x="7336518" y="3244851"/>
            <a:ext cx="3947432" cy="302876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8" charset="-128"/>
            </a:endParaRPr>
          </a:p>
        </p:txBody>
      </p:sp>
      <p:sp>
        <p:nvSpPr>
          <p:cNvPr id="14" name="Textfeld 13">
            <a:extLst>
              <a:ext uri="{FF2B5EF4-FFF2-40B4-BE49-F238E27FC236}">
                <a16:creationId xmlns:a16="http://schemas.microsoft.com/office/drawing/2014/main" id="{96887FD6-FD67-597F-3423-0AF1305A0397}"/>
              </a:ext>
            </a:extLst>
          </p:cNvPr>
          <p:cNvSpPr txBox="1"/>
          <p:nvPr userDrawn="1"/>
        </p:nvSpPr>
        <p:spPr>
          <a:xfrm>
            <a:off x="7287586" y="2771479"/>
            <a:ext cx="1728192" cy="523220"/>
          </a:xfrm>
          <a:prstGeom prst="rect">
            <a:avLst/>
          </a:prstGeom>
          <a:noFill/>
        </p:spPr>
        <p:txBody>
          <a:bodyPr wrap="square" rtlCol="0">
            <a:spAutoFit/>
          </a:bodyPr>
          <a:lstStyle/>
          <a:p>
            <a:r>
              <a:rPr lang="de-DE" sz="2800" b="1" dirty="0"/>
              <a:t>Kontakt</a:t>
            </a:r>
          </a:p>
        </p:txBody>
      </p:sp>
      <p:pic>
        <p:nvPicPr>
          <p:cNvPr id="17" name="Grafik 16" descr="Ein Bild, das Zeichnung, Entwurf, Kinderkunst, Darstellung enthält.&#10;&#10;Automatisch generierte Beschreibung">
            <a:extLst>
              <a:ext uri="{FF2B5EF4-FFF2-40B4-BE49-F238E27FC236}">
                <a16:creationId xmlns:a16="http://schemas.microsoft.com/office/drawing/2014/main" id="{27BDFDDE-9C99-9FF4-F132-F0DE7E507C52}"/>
              </a:ext>
            </a:extLst>
          </p:cNvPr>
          <p:cNvPicPr>
            <a:picLocks noChangeAspect="1"/>
          </p:cNvPicPr>
          <p:nvPr userDrawn="1"/>
        </p:nvPicPr>
        <p:blipFill rotWithShape="1">
          <a:blip r:embed="rId5">
            <a:extLst>
              <a:ext uri="{BEBA8EAE-BF5A-486C-A8C5-ECC9F3942E4B}">
                <a14:imgProps xmlns:a14="http://schemas.microsoft.com/office/drawing/2010/main">
                  <a14:imgLayer r:embed="rId3">
                    <a14:imgEffect>
                      <a14:backgroundRemoval t="59656" b="82672" l="53169" r="70913">
                        <a14:foregroundMark x1="66286" y1="62103" x2="66286" y2="62103"/>
                        <a14:foregroundMark x1="68885" y1="62302" x2="68885" y2="62302"/>
                        <a14:foregroundMark x1="67554" y1="60847" x2="67554" y2="60847"/>
                        <a14:foregroundMark x1="66096" y1="59722" x2="66096" y2="59722"/>
                        <a14:foregroundMark x1="65209" y1="68452" x2="65209" y2="68452"/>
                        <a14:foregroundMark x1="70913" y1="61971" x2="70913" y2="61971"/>
                        <a14:backgroundMark x1="57351" y1="75794" x2="57351" y2="75794"/>
                        <a14:backgroundMark x1="59316" y1="76124" x2="59062" y2="76124"/>
                        <a14:backgroundMark x1="65146" y1="71627" x2="65146" y2="71627"/>
                        <a14:backgroundMark x1="65146" y1="71627" x2="65146" y2="71627"/>
                        <a14:backgroundMark x1="62104" y1="71230" x2="63054" y2="71032"/>
                        <a14:backgroundMark x1="63942" y1="69444" x2="63054" y2="71627"/>
                        <a14:backgroundMark x1="56781" y1="65741" x2="56401" y2="68915"/>
                        <a14:backgroundMark x1="57541" y1="65741" x2="58175" y2="69312"/>
                        <a14:backgroundMark x1="62294" y1="68849" x2="63435" y2="70172"/>
                        <a14:backgroundMark x1="57921" y1="67262" x2="59886" y2="67923"/>
                        <a14:backgroundMark x1="57795" y1="66865" x2="60076" y2="68122"/>
                        <a14:backgroundMark x1="59696" y1="67659" x2="60203" y2="68056"/>
                      </a14:backgroundRemoval>
                    </a14:imgEffect>
                  </a14:imgLayer>
                </a14:imgProps>
              </a:ext>
              <a:ext uri="{28A0092B-C50C-407E-A947-70E740481C1C}">
                <a14:useLocalDpi xmlns:a14="http://schemas.microsoft.com/office/drawing/2010/main" val="0"/>
              </a:ext>
            </a:extLst>
          </a:blip>
          <a:srcRect l="57233" t="58652" r="28571" b="27240"/>
          <a:stretch/>
        </p:blipFill>
        <p:spPr>
          <a:xfrm>
            <a:off x="10667958" y="2276872"/>
            <a:ext cx="1415244" cy="1347633"/>
          </a:xfrm>
          <a:prstGeom prst="rect">
            <a:avLst/>
          </a:prstGeom>
        </p:spPr>
      </p:pic>
      <p:sp>
        <p:nvSpPr>
          <p:cNvPr id="18" name="Textfeld 17">
            <a:extLst>
              <a:ext uri="{FF2B5EF4-FFF2-40B4-BE49-F238E27FC236}">
                <a16:creationId xmlns:a16="http://schemas.microsoft.com/office/drawing/2014/main" id="{0E523215-B0B2-CF6F-7DAD-EE3BE8DA5BE6}"/>
              </a:ext>
            </a:extLst>
          </p:cNvPr>
          <p:cNvSpPr txBox="1"/>
          <p:nvPr userDrawn="1"/>
        </p:nvSpPr>
        <p:spPr>
          <a:xfrm>
            <a:off x="907892" y="2763164"/>
            <a:ext cx="5495604" cy="1446550"/>
          </a:xfrm>
          <a:prstGeom prst="rect">
            <a:avLst/>
          </a:prstGeom>
          <a:noFill/>
        </p:spPr>
        <p:txBody>
          <a:bodyPr wrap="square" rtlCol="0">
            <a:spAutoFit/>
          </a:bodyPr>
          <a:lstStyle/>
          <a:p>
            <a:pPr algn="ctr"/>
            <a:r>
              <a:rPr kumimoji="0" lang="de-DE" sz="4400" b="1" i="0" u="none" strike="noStrike" kern="0" cap="none" spc="0" normalizeH="0" baseline="0" noProof="0" dirty="0">
                <a:ln>
                  <a:noFill/>
                </a:ln>
                <a:solidFill>
                  <a:srgbClr val="000000"/>
                </a:solidFill>
                <a:effectLst/>
                <a:uLnTx/>
                <a:uFillTx/>
                <a:latin typeface="+mn-lt"/>
                <a:ea typeface="ＭＳ Ｐゴシック"/>
                <a:cs typeface="+mj-cs"/>
              </a:rPr>
              <a:t>Vielen Dank für Ihre Aufmerksamkeit</a:t>
            </a:r>
            <a:endParaRPr lang="de-DE" sz="4400" dirty="0">
              <a:latin typeface="+mn-lt"/>
            </a:endParaRPr>
          </a:p>
        </p:txBody>
      </p:sp>
      <p:sp>
        <p:nvSpPr>
          <p:cNvPr id="3" name="Textfeld 2">
            <a:extLst>
              <a:ext uri="{FF2B5EF4-FFF2-40B4-BE49-F238E27FC236}">
                <a16:creationId xmlns:a16="http://schemas.microsoft.com/office/drawing/2014/main" id="{A8B484DA-571B-6AC7-094E-2F14CD31C7C0}"/>
              </a:ext>
            </a:extLst>
          </p:cNvPr>
          <p:cNvSpPr txBox="1"/>
          <p:nvPr userDrawn="1"/>
        </p:nvSpPr>
        <p:spPr>
          <a:xfrm>
            <a:off x="7053850" y="6509290"/>
            <a:ext cx="5138150" cy="261610"/>
          </a:xfrm>
          <a:prstGeom prst="rect">
            <a:avLst/>
          </a:prstGeom>
          <a:noFill/>
        </p:spPr>
        <p:txBody>
          <a:bodyPr wrap="square">
            <a:spAutoFit/>
          </a:bodyPr>
          <a:lstStyle/>
          <a:p>
            <a:r>
              <a:rPr lang="de-DE" altLang="de-DE" sz="1100" dirty="0"/>
              <a:t>Zeichnungen: Magdalena </a:t>
            </a:r>
            <a:r>
              <a:rPr lang="de-DE" altLang="de-DE" sz="1100" dirty="0" err="1"/>
              <a:t>Czolnowska</a:t>
            </a:r>
            <a:r>
              <a:rPr lang="de-DE" altLang="de-DE" sz="1100" dirty="0"/>
              <a:t> – Demenz Support Stuttgart gGmbH ©</a:t>
            </a:r>
            <a:endParaRPr lang="de-DE" sz="1100" dirty="0"/>
          </a:p>
        </p:txBody>
      </p:sp>
      <p:pic>
        <p:nvPicPr>
          <p:cNvPr id="2" name="Grafik 5">
            <a:extLst>
              <a:ext uri="{FF2B5EF4-FFF2-40B4-BE49-F238E27FC236}">
                <a16:creationId xmlns:a16="http://schemas.microsoft.com/office/drawing/2014/main" id="{EDAA0EA7-77F8-DA70-4FB5-39A502C14DED}"/>
              </a:ext>
            </a:extLst>
          </p:cNvPr>
          <p:cNvPicPr>
            <a:picLocks noChangeAspect="1" noChangeArrowheads="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423948" y="5474302"/>
            <a:ext cx="474567" cy="4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57660672-6D07-68A9-E0AA-496A43698EBE}"/>
              </a:ext>
            </a:extLst>
          </p:cNvPr>
          <p:cNvSpPr txBox="1"/>
          <p:nvPr userDrawn="1"/>
        </p:nvSpPr>
        <p:spPr>
          <a:xfrm>
            <a:off x="980256" y="4400721"/>
            <a:ext cx="1694968" cy="369332"/>
          </a:xfrm>
          <a:prstGeom prst="rect">
            <a:avLst/>
          </a:prstGeom>
          <a:noFill/>
        </p:spPr>
        <p:txBody>
          <a:bodyPr wrap="square" rtlCol="0">
            <a:spAutoFit/>
          </a:bodyPr>
          <a:lstStyle/>
          <a:p>
            <a:r>
              <a:rPr lang="de-DE" sz="1800" dirty="0"/>
              <a:t>@KuKuKTV</a:t>
            </a:r>
          </a:p>
        </p:txBody>
      </p:sp>
      <p:sp>
        <p:nvSpPr>
          <p:cNvPr id="5" name="Textfeld 4">
            <a:extLst>
              <a:ext uri="{FF2B5EF4-FFF2-40B4-BE49-F238E27FC236}">
                <a16:creationId xmlns:a16="http://schemas.microsoft.com/office/drawing/2014/main" id="{67771DAD-36A4-22A5-3AC3-DABA775420EC}"/>
              </a:ext>
            </a:extLst>
          </p:cNvPr>
          <p:cNvSpPr txBox="1"/>
          <p:nvPr userDrawn="1"/>
        </p:nvSpPr>
        <p:spPr>
          <a:xfrm>
            <a:off x="980256" y="4957030"/>
            <a:ext cx="1999135" cy="369332"/>
          </a:xfrm>
          <a:prstGeom prst="rect">
            <a:avLst/>
          </a:prstGeom>
          <a:noFill/>
        </p:spPr>
        <p:txBody>
          <a:bodyPr wrap="square" rtlCol="0">
            <a:spAutoFit/>
          </a:bodyPr>
          <a:lstStyle/>
          <a:p>
            <a:r>
              <a:rPr lang="de-DE" sz="1800" dirty="0"/>
              <a:t>@demenzsupport</a:t>
            </a:r>
          </a:p>
        </p:txBody>
      </p:sp>
      <p:sp>
        <p:nvSpPr>
          <p:cNvPr id="6" name="Textfeld 5">
            <a:extLst>
              <a:ext uri="{FF2B5EF4-FFF2-40B4-BE49-F238E27FC236}">
                <a16:creationId xmlns:a16="http://schemas.microsoft.com/office/drawing/2014/main" id="{EB2CA246-F025-6DA6-6196-B6F2A645D183}"/>
              </a:ext>
            </a:extLst>
          </p:cNvPr>
          <p:cNvSpPr txBox="1"/>
          <p:nvPr userDrawn="1"/>
        </p:nvSpPr>
        <p:spPr>
          <a:xfrm>
            <a:off x="980256" y="5530312"/>
            <a:ext cx="2160240" cy="369332"/>
          </a:xfrm>
          <a:prstGeom prst="rect">
            <a:avLst/>
          </a:prstGeom>
          <a:noFill/>
        </p:spPr>
        <p:txBody>
          <a:bodyPr wrap="square" rtlCol="0">
            <a:spAutoFit/>
          </a:bodyPr>
          <a:lstStyle/>
          <a:p>
            <a:r>
              <a:rPr lang="de-DE" sz="1800" dirty="0"/>
              <a:t>@demenz_support</a:t>
            </a:r>
          </a:p>
        </p:txBody>
      </p:sp>
      <p:sp>
        <p:nvSpPr>
          <p:cNvPr id="9" name="Textfeld 8">
            <a:extLst>
              <a:ext uri="{FF2B5EF4-FFF2-40B4-BE49-F238E27FC236}">
                <a16:creationId xmlns:a16="http://schemas.microsoft.com/office/drawing/2014/main" id="{EAE6448D-86F4-D25B-B9C1-5280026B4468}"/>
              </a:ext>
            </a:extLst>
          </p:cNvPr>
          <p:cNvSpPr txBox="1"/>
          <p:nvPr userDrawn="1"/>
        </p:nvSpPr>
        <p:spPr>
          <a:xfrm>
            <a:off x="342206" y="6017030"/>
            <a:ext cx="2821200" cy="369332"/>
          </a:xfrm>
          <a:prstGeom prst="rect">
            <a:avLst/>
          </a:prstGeom>
          <a:noFill/>
        </p:spPr>
        <p:txBody>
          <a:bodyPr wrap="square" rtlCol="0">
            <a:spAutoFit/>
          </a:bodyPr>
          <a:lstStyle/>
          <a:p>
            <a:pPr algn="ctr"/>
            <a:r>
              <a:rPr lang="de-DE" sz="1800" dirty="0"/>
              <a:t>www.demenz-support.de</a:t>
            </a:r>
          </a:p>
        </p:txBody>
      </p:sp>
      <p:pic>
        <p:nvPicPr>
          <p:cNvPr id="16" name="Grafik 15" descr="Ein Bild, das Grafiken, Symbol, Schrift, rot enthält.&#10;&#10;Automatisch generierte Beschreibung">
            <a:extLst>
              <a:ext uri="{FF2B5EF4-FFF2-40B4-BE49-F238E27FC236}">
                <a16:creationId xmlns:a16="http://schemas.microsoft.com/office/drawing/2014/main" id="{E1D67AEF-1346-7BCD-07C7-C2024AB38F6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2706" y="4381880"/>
            <a:ext cx="407015" cy="407015"/>
          </a:xfrm>
          <a:prstGeom prst="rect">
            <a:avLst/>
          </a:prstGeom>
        </p:spPr>
      </p:pic>
      <p:pic>
        <p:nvPicPr>
          <p:cNvPr id="23" name="Grafik 22" descr="Ein Bild, das Symbol, Logo, Grafiken, Schrift enthält.&#10;&#10;Automatisch generierte Beschreibung">
            <a:extLst>
              <a:ext uri="{FF2B5EF4-FFF2-40B4-BE49-F238E27FC236}">
                <a16:creationId xmlns:a16="http://schemas.microsoft.com/office/drawing/2014/main" id="{B1DE1F5E-9B1A-B8FA-1580-87656E8A5B6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2706" y="4957030"/>
            <a:ext cx="368221" cy="368221"/>
          </a:xfrm>
          <a:prstGeom prst="rect">
            <a:avLst/>
          </a:prstGeom>
        </p:spPr>
      </p:pic>
      <p:sp>
        <p:nvSpPr>
          <p:cNvPr id="25" name="Textplatzhalter 24">
            <a:extLst>
              <a:ext uri="{FF2B5EF4-FFF2-40B4-BE49-F238E27FC236}">
                <a16:creationId xmlns:a16="http://schemas.microsoft.com/office/drawing/2014/main" id="{876F6C8C-4D67-4C7A-9E9E-98B9E8917915}"/>
              </a:ext>
            </a:extLst>
          </p:cNvPr>
          <p:cNvSpPr>
            <a:spLocks noGrp="1"/>
          </p:cNvSpPr>
          <p:nvPr>
            <p:ph type="body" sz="quarter" idx="10"/>
          </p:nvPr>
        </p:nvSpPr>
        <p:spPr>
          <a:xfrm>
            <a:off x="7336518" y="3244851"/>
            <a:ext cx="3947432" cy="30287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1066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bschluss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0E523215-B0B2-CF6F-7DAD-EE3BE8DA5BE6}"/>
              </a:ext>
            </a:extLst>
          </p:cNvPr>
          <p:cNvSpPr txBox="1"/>
          <p:nvPr userDrawn="1"/>
        </p:nvSpPr>
        <p:spPr>
          <a:xfrm>
            <a:off x="4051451" y="2459504"/>
            <a:ext cx="5495604" cy="1938992"/>
          </a:xfrm>
          <a:prstGeom prst="rect">
            <a:avLst/>
          </a:prstGeom>
          <a:noFill/>
        </p:spPr>
        <p:txBody>
          <a:bodyPr wrap="square" rtlCol="0">
            <a:spAutoFit/>
          </a:bodyPr>
          <a:lstStyle/>
          <a:p>
            <a:pPr algn="l"/>
            <a:r>
              <a:rPr kumimoji="0" lang="de-DE" sz="6000" b="1" i="0" u="none" strike="noStrike" kern="0" cap="none" spc="0" normalizeH="0" baseline="0" noProof="0" dirty="0">
                <a:ln>
                  <a:noFill/>
                </a:ln>
                <a:solidFill>
                  <a:srgbClr val="000000"/>
                </a:solidFill>
                <a:effectLst/>
                <a:uLnTx/>
                <a:uFillTx/>
                <a:latin typeface="+mn-lt"/>
                <a:ea typeface="ＭＳ Ｐゴシック"/>
                <a:cs typeface="+mj-cs"/>
              </a:rPr>
              <a:t>Schön, dass Sie da waren!</a:t>
            </a:r>
            <a:endParaRPr lang="de-DE" sz="6000" dirty="0">
              <a:latin typeface="+mn-lt"/>
            </a:endParaRPr>
          </a:p>
        </p:txBody>
      </p:sp>
      <p:sp>
        <p:nvSpPr>
          <p:cNvPr id="12" name="Rechteck 11">
            <a:extLst>
              <a:ext uri="{FF2B5EF4-FFF2-40B4-BE49-F238E27FC236}">
                <a16:creationId xmlns:a16="http://schemas.microsoft.com/office/drawing/2014/main" id="{A66AB3E5-1F5F-C321-5494-AF865C8A8B1B}"/>
              </a:ext>
            </a:extLst>
          </p:cNvPr>
          <p:cNvSpPr/>
          <p:nvPr userDrawn="1"/>
        </p:nvSpPr>
        <p:spPr bwMode="auto">
          <a:xfrm>
            <a:off x="-1" y="0"/>
            <a:ext cx="3947431" cy="6858000"/>
          </a:xfrm>
          <a:prstGeom prst="rect">
            <a:avLst/>
          </a:prstGeom>
          <a:solidFill>
            <a:srgbClr val="FFCB05"/>
          </a:solidFill>
          <a:ln w="9525" cap="flat" cmpd="sng" algn="ctr">
            <a:solidFill>
              <a:srgbClr val="FFCB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8" charset="-128"/>
            </a:endParaRPr>
          </a:p>
        </p:txBody>
      </p:sp>
      <p:sp>
        <p:nvSpPr>
          <p:cNvPr id="25" name="Textplatzhalter 24">
            <a:extLst>
              <a:ext uri="{FF2B5EF4-FFF2-40B4-BE49-F238E27FC236}">
                <a16:creationId xmlns:a16="http://schemas.microsoft.com/office/drawing/2014/main" id="{876F6C8C-4D67-4C7A-9E9E-98B9E8917915}"/>
              </a:ext>
            </a:extLst>
          </p:cNvPr>
          <p:cNvSpPr>
            <a:spLocks noGrp="1"/>
          </p:cNvSpPr>
          <p:nvPr>
            <p:ph type="body" sz="quarter" idx="10"/>
          </p:nvPr>
        </p:nvSpPr>
        <p:spPr>
          <a:xfrm>
            <a:off x="428234" y="1700213"/>
            <a:ext cx="3191266" cy="2467968"/>
          </a:xfrm>
        </p:spPr>
        <p:txBody>
          <a:bodyPr/>
          <a:lstStyle>
            <a:lvl1pPr>
              <a:buClrTx/>
              <a:defRPr sz="2000"/>
            </a:lvl1pPr>
            <a:lvl2pPr>
              <a:buClr>
                <a:schemeClr val="tx1"/>
              </a:buClr>
              <a:defRPr sz="1800"/>
            </a:lvl2pPr>
            <a:lvl3pPr>
              <a:buClrTx/>
              <a:defRPr/>
            </a:lvl3pPr>
            <a:lvl4pPr>
              <a:buClr>
                <a:schemeClr val="tx1"/>
              </a:buClr>
              <a:defRPr/>
            </a:lvl4pPr>
            <a:lvl5pPr>
              <a:buClrTx/>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2" name="Grafik 5">
            <a:extLst>
              <a:ext uri="{FF2B5EF4-FFF2-40B4-BE49-F238E27FC236}">
                <a16:creationId xmlns:a16="http://schemas.microsoft.com/office/drawing/2014/main" id="{EDAA0EA7-77F8-DA70-4FB5-39A502C14DED}"/>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399476" y="5387662"/>
            <a:ext cx="474567" cy="4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57660672-6D07-68A9-E0AA-496A43698EBE}"/>
              </a:ext>
            </a:extLst>
          </p:cNvPr>
          <p:cNvSpPr txBox="1"/>
          <p:nvPr userDrawn="1"/>
        </p:nvSpPr>
        <p:spPr>
          <a:xfrm>
            <a:off x="955784" y="4314081"/>
            <a:ext cx="1694968" cy="369332"/>
          </a:xfrm>
          <a:prstGeom prst="rect">
            <a:avLst/>
          </a:prstGeom>
          <a:noFill/>
        </p:spPr>
        <p:txBody>
          <a:bodyPr wrap="square" rtlCol="0">
            <a:spAutoFit/>
          </a:bodyPr>
          <a:lstStyle/>
          <a:p>
            <a:r>
              <a:rPr lang="de-DE" sz="1800" dirty="0"/>
              <a:t>@KuKuKTV</a:t>
            </a:r>
          </a:p>
        </p:txBody>
      </p:sp>
      <p:sp>
        <p:nvSpPr>
          <p:cNvPr id="5" name="Textfeld 4">
            <a:extLst>
              <a:ext uri="{FF2B5EF4-FFF2-40B4-BE49-F238E27FC236}">
                <a16:creationId xmlns:a16="http://schemas.microsoft.com/office/drawing/2014/main" id="{67771DAD-36A4-22A5-3AC3-DABA775420EC}"/>
              </a:ext>
            </a:extLst>
          </p:cNvPr>
          <p:cNvSpPr txBox="1"/>
          <p:nvPr userDrawn="1"/>
        </p:nvSpPr>
        <p:spPr>
          <a:xfrm>
            <a:off x="955784" y="4870390"/>
            <a:ext cx="1999135" cy="369332"/>
          </a:xfrm>
          <a:prstGeom prst="rect">
            <a:avLst/>
          </a:prstGeom>
          <a:noFill/>
        </p:spPr>
        <p:txBody>
          <a:bodyPr wrap="square" rtlCol="0">
            <a:spAutoFit/>
          </a:bodyPr>
          <a:lstStyle/>
          <a:p>
            <a:r>
              <a:rPr lang="de-DE" sz="1800" dirty="0"/>
              <a:t>@demenzsupport</a:t>
            </a:r>
          </a:p>
        </p:txBody>
      </p:sp>
      <p:sp>
        <p:nvSpPr>
          <p:cNvPr id="6" name="Textfeld 5">
            <a:extLst>
              <a:ext uri="{FF2B5EF4-FFF2-40B4-BE49-F238E27FC236}">
                <a16:creationId xmlns:a16="http://schemas.microsoft.com/office/drawing/2014/main" id="{EB2CA246-F025-6DA6-6196-B6F2A645D183}"/>
              </a:ext>
            </a:extLst>
          </p:cNvPr>
          <p:cNvSpPr txBox="1"/>
          <p:nvPr userDrawn="1"/>
        </p:nvSpPr>
        <p:spPr>
          <a:xfrm>
            <a:off x="955784" y="5443672"/>
            <a:ext cx="2160240" cy="369332"/>
          </a:xfrm>
          <a:prstGeom prst="rect">
            <a:avLst/>
          </a:prstGeom>
          <a:noFill/>
        </p:spPr>
        <p:txBody>
          <a:bodyPr wrap="square" rtlCol="0">
            <a:spAutoFit/>
          </a:bodyPr>
          <a:lstStyle/>
          <a:p>
            <a:r>
              <a:rPr lang="de-DE" sz="1800" dirty="0"/>
              <a:t>@demenz_support</a:t>
            </a:r>
          </a:p>
        </p:txBody>
      </p:sp>
      <p:pic>
        <p:nvPicPr>
          <p:cNvPr id="16" name="Grafik 15" descr="Ein Bild, das Grafiken, Symbol, Schrift, rot enthält.&#10;&#10;Automatisch generierte Beschreibung">
            <a:extLst>
              <a:ext uri="{FF2B5EF4-FFF2-40B4-BE49-F238E27FC236}">
                <a16:creationId xmlns:a16="http://schemas.microsoft.com/office/drawing/2014/main" id="{E1D67AEF-1346-7BCD-07C7-C2024AB38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234" y="4295240"/>
            <a:ext cx="407015" cy="407015"/>
          </a:xfrm>
          <a:prstGeom prst="rect">
            <a:avLst/>
          </a:prstGeom>
        </p:spPr>
      </p:pic>
      <p:pic>
        <p:nvPicPr>
          <p:cNvPr id="23" name="Grafik 22" descr="Ein Bild, das Symbol, Logo, Grafiken, Schrift enthält.&#10;&#10;Automatisch generierte Beschreibung">
            <a:extLst>
              <a:ext uri="{FF2B5EF4-FFF2-40B4-BE49-F238E27FC236}">
                <a16:creationId xmlns:a16="http://schemas.microsoft.com/office/drawing/2014/main" id="{B1DE1F5E-9B1A-B8FA-1580-87656E8A5B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8234" y="4870390"/>
            <a:ext cx="368221" cy="368221"/>
          </a:xfrm>
          <a:prstGeom prst="rect">
            <a:avLst/>
          </a:prstGeom>
        </p:spPr>
      </p:pic>
      <p:sp>
        <p:nvSpPr>
          <p:cNvPr id="15" name="Textfeld 14">
            <a:extLst>
              <a:ext uri="{FF2B5EF4-FFF2-40B4-BE49-F238E27FC236}">
                <a16:creationId xmlns:a16="http://schemas.microsoft.com/office/drawing/2014/main" id="{8A749D67-BCB4-1C42-731C-7CA395AAA18D}"/>
              </a:ext>
            </a:extLst>
          </p:cNvPr>
          <p:cNvSpPr txBox="1"/>
          <p:nvPr userDrawn="1"/>
        </p:nvSpPr>
        <p:spPr>
          <a:xfrm>
            <a:off x="407988" y="1267353"/>
            <a:ext cx="1648216" cy="461665"/>
          </a:xfrm>
          <a:prstGeom prst="rect">
            <a:avLst/>
          </a:prstGeom>
          <a:noFill/>
        </p:spPr>
        <p:txBody>
          <a:bodyPr wrap="square" rtlCol="0">
            <a:spAutoFit/>
          </a:bodyPr>
          <a:lstStyle/>
          <a:p>
            <a:r>
              <a:rPr lang="de-DE" sz="2400" b="1" dirty="0"/>
              <a:t>Kontakt</a:t>
            </a:r>
          </a:p>
        </p:txBody>
      </p:sp>
    </p:spTree>
    <p:extLst>
      <p:ext uri="{BB962C8B-B14F-4D97-AF65-F5344CB8AC3E}">
        <p14:creationId xmlns:p14="http://schemas.microsoft.com/office/powerpoint/2010/main" val="1388158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lber Hintergrun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551151C-2F88-0120-9BFA-180D66C9281E}"/>
              </a:ext>
            </a:extLst>
          </p:cNvPr>
          <p:cNvSpPr/>
          <p:nvPr userDrawn="1"/>
        </p:nvSpPr>
        <p:spPr bwMode="auto">
          <a:xfrm>
            <a:off x="0" y="52918"/>
            <a:ext cx="12192000" cy="6688451"/>
          </a:xfrm>
          <a:prstGeom prst="rect">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8" charset="-128"/>
            </a:endParaRPr>
          </a:p>
        </p:txBody>
      </p:sp>
      <p:sp>
        <p:nvSpPr>
          <p:cNvPr id="2" name="Titel 1">
            <a:extLst>
              <a:ext uri="{FF2B5EF4-FFF2-40B4-BE49-F238E27FC236}">
                <a16:creationId xmlns:a16="http://schemas.microsoft.com/office/drawing/2014/main" id="{F2F7DA66-CB16-05BB-AD97-6D43C0C4BC04}"/>
              </a:ext>
            </a:extLst>
          </p:cNvPr>
          <p:cNvSpPr>
            <a:spLocks noGrp="1"/>
          </p:cNvSpPr>
          <p:nvPr>
            <p:ph type="title"/>
          </p:nvPr>
        </p:nvSpPr>
        <p:spPr/>
        <p:txBody>
          <a:bodyPr/>
          <a:lstStyle>
            <a:lvl1pPr>
              <a:defRPr sz="2400"/>
            </a:lvl1pPr>
          </a:lstStyle>
          <a:p>
            <a:r>
              <a:rPr lang="de-DE"/>
              <a:t>Mastertitelformat bearbeiten</a:t>
            </a:r>
          </a:p>
        </p:txBody>
      </p:sp>
      <p:sp>
        <p:nvSpPr>
          <p:cNvPr id="3" name="Foliennummernplatzhalter 2">
            <a:extLst>
              <a:ext uri="{FF2B5EF4-FFF2-40B4-BE49-F238E27FC236}">
                <a16:creationId xmlns:a16="http://schemas.microsoft.com/office/drawing/2014/main" id="{91382575-E642-20CA-274C-C9495639D295}"/>
              </a:ext>
            </a:extLst>
          </p:cNvPr>
          <p:cNvSpPr>
            <a:spLocks noGrp="1"/>
          </p:cNvSpPr>
          <p:nvPr>
            <p:ph type="sldNum" sz="quarter" idx="10"/>
          </p:nvPr>
        </p:nvSpPr>
        <p:spPr/>
        <p:txBody>
          <a:bodyPr/>
          <a:lstStyle/>
          <a:p>
            <a:pPr>
              <a:defRPr/>
            </a:pPr>
            <a:fld id="{B0DEBD4F-9D0D-42B0-9881-B139794FAA50}" type="slidenum">
              <a:rPr lang="de-DE" altLang="de-DE" smtClean="0">
                <a:solidFill>
                  <a:schemeClr val="tx1"/>
                </a:solidFill>
              </a:rPr>
              <a:pPr>
                <a:defRPr/>
              </a:pPr>
              <a:t>‹Nr.›</a:t>
            </a:fld>
            <a:r>
              <a:rPr lang="de-DE" altLang="de-DE"/>
              <a:t> </a:t>
            </a:r>
            <a:endParaRPr lang="de-DE" altLang="de-DE" b="0"/>
          </a:p>
        </p:txBody>
      </p:sp>
      <p:sp>
        <p:nvSpPr>
          <p:cNvPr id="6" name="Inhaltsplatzhalter 2">
            <a:extLst>
              <a:ext uri="{FF2B5EF4-FFF2-40B4-BE49-F238E27FC236}">
                <a16:creationId xmlns:a16="http://schemas.microsoft.com/office/drawing/2014/main" id="{7C06C289-091F-0454-27B2-DF4F7B085279}"/>
              </a:ext>
            </a:extLst>
          </p:cNvPr>
          <p:cNvSpPr>
            <a:spLocks noGrp="1"/>
          </p:cNvSpPr>
          <p:nvPr>
            <p:ph idx="1" hasCustomPrompt="1"/>
          </p:nvPr>
        </p:nvSpPr>
        <p:spPr>
          <a:xfrm>
            <a:off x="1102785" y="1403353"/>
            <a:ext cx="9980083" cy="4498975"/>
          </a:xfrm>
        </p:spPr>
        <p:txBody>
          <a:bodyPr/>
          <a:lstStyle>
            <a:lvl1pPr>
              <a:buClr>
                <a:schemeClr val="accent5"/>
              </a:buClr>
              <a:defRPr sz="1350"/>
            </a:lvl1pPr>
            <a:lvl2pPr>
              <a:buClrTx/>
              <a:defRPr sz="1200"/>
            </a:lvl2pPr>
            <a:lvl4pPr>
              <a:defRPr sz="975"/>
            </a:lvl4pPr>
            <a:lvl5pPr>
              <a:defRPr sz="900"/>
            </a:lvl5pPr>
          </a:lstStyle>
          <a:p>
            <a:pPr lvl="0"/>
            <a:r>
              <a:rPr lang="de-DE"/>
              <a:t> Textmasterformat bearbeiten</a:t>
            </a:r>
          </a:p>
          <a:p>
            <a:pPr lvl="1"/>
            <a:r>
              <a:rPr lang="de-DE"/>
              <a:t> Zweite Ebene</a:t>
            </a:r>
          </a:p>
          <a:p>
            <a:pPr lvl="2"/>
            <a:r>
              <a:rPr lang="de-DE"/>
              <a:t>Dritte Ebene</a:t>
            </a:r>
          </a:p>
          <a:p>
            <a:pPr lvl="3"/>
            <a:r>
              <a:rPr lang="de-DE"/>
              <a:t>Vierte Ebene</a:t>
            </a:r>
          </a:p>
          <a:p>
            <a:pPr lvl="4"/>
            <a:r>
              <a:rPr lang="de-DE"/>
              <a:t>Fünfte Ebene</a:t>
            </a:r>
          </a:p>
        </p:txBody>
      </p:sp>
      <p:pic>
        <p:nvPicPr>
          <p:cNvPr id="4" name="Grafik 3" descr="Ein Bild, das Logo, Symbol, Grafiken, Grafikdesign enthält.&#10;&#10;Automatisch generierte Beschreibung">
            <a:extLst>
              <a:ext uri="{FF2B5EF4-FFF2-40B4-BE49-F238E27FC236}">
                <a16:creationId xmlns:a16="http://schemas.microsoft.com/office/drawing/2014/main" id="{5C238A6D-2CBF-03F7-B891-C9DA6B6D3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2" y="243565"/>
            <a:ext cx="2701767" cy="669207"/>
          </a:xfrm>
          <a:prstGeom prst="rect">
            <a:avLst/>
          </a:prstGeom>
        </p:spPr>
      </p:pic>
    </p:spTree>
    <p:extLst>
      <p:ext uri="{BB962C8B-B14F-4D97-AF65-F5344CB8AC3E}">
        <p14:creationId xmlns:p14="http://schemas.microsoft.com/office/powerpoint/2010/main" val="172159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2784" y="1412776"/>
            <a:ext cx="4869069" cy="639762"/>
          </a:xfrm>
        </p:spPr>
        <p:txBody>
          <a:bodyPr anchor="ctr"/>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4" name="Inhaltsplatzhalter 3"/>
          <p:cNvSpPr>
            <a:spLocks noGrp="1"/>
          </p:cNvSpPr>
          <p:nvPr>
            <p:ph sz="half" idx="2" hasCustomPrompt="1"/>
          </p:nvPr>
        </p:nvSpPr>
        <p:spPr>
          <a:xfrm>
            <a:off x="1127448" y="2174875"/>
            <a:ext cx="4869069"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 Textmasterformat bearbeiten</a:t>
            </a:r>
          </a:p>
          <a:p>
            <a:pPr lvl="1"/>
            <a:r>
              <a:rPr lang="de-DE"/>
              <a:t> 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1" y="1412776"/>
            <a:ext cx="4869069" cy="639762"/>
          </a:xfrm>
        </p:spPr>
        <p:txBody>
          <a:bodyPr anchor="ctr"/>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hasCustomPrompt="1"/>
          </p:nvPr>
        </p:nvSpPr>
        <p:spPr>
          <a:xfrm>
            <a:off x="6193371" y="2174875"/>
            <a:ext cx="4869069"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 Textmasterformat bearbeiten</a:t>
            </a:r>
          </a:p>
          <a:p>
            <a:pPr lvl="1"/>
            <a:r>
              <a:rPr lang="de-DE"/>
              <a:t> 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324648B2-0261-4063-AA36-2ABDAD48BFB2}" type="slidenum">
              <a:rPr lang="de-DE" altLang="de-DE" smtClean="0">
                <a:solidFill>
                  <a:schemeClr val="tx1"/>
                </a:solidFill>
              </a:rPr>
              <a:pPr>
                <a:defRPr/>
              </a:pPr>
              <a:t>‹Nr.›</a:t>
            </a:fld>
            <a:r>
              <a:rPr lang="de-DE" altLang="de-DE"/>
              <a:t> </a:t>
            </a:r>
            <a:endParaRPr lang="de-DE" altLang="de-DE" b="0"/>
          </a:p>
        </p:txBody>
      </p:sp>
      <p:sp>
        <p:nvSpPr>
          <p:cNvPr id="8" name="Titel 1"/>
          <p:cNvSpPr>
            <a:spLocks noGrp="1"/>
          </p:cNvSpPr>
          <p:nvPr>
            <p:ph type="title" hasCustomPrompt="1"/>
          </p:nvPr>
        </p:nvSpPr>
        <p:spPr>
          <a:xfrm>
            <a:off x="1127449" y="549276"/>
            <a:ext cx="6718300" cy="576262"/>
          </a:xfrm>
        </p:spPr>
        <p:txBody>
          <a:bodyPr/>
          <a:lstStyle>
            <a:lvl1pPr>
              <a:defRPr sz="2400"/>
            </a:lvl1pPr>
          </a:lstStyle>
          <a:p>
            <a:r>
              <a:rPr lang="de-DE"/>
              <a:t>Titelmasterformat durch Klicken bearbeiten</a:t>
            </a:r>
          </a:p>
        </p:txBody>
      </p:sp>
    </p:spTree>
    <p:extLst>
      <p:ext uri="{BB962C8B-B14F-4D97-AF65-F5344CB8AC3E}">
        <p14:creationId xmlns:p14="http://schemas.microsoft.com/office/powerpoint/2010/main" val="1491674941"/>
      </p:ext>
    </p:extLst>
  </p:cSld>
  <p:clrMapOvr>
    <a:masterClrMapping/>
  </p:clrMapOvr>
  <p:extLst>
    <p:ext uri="{DCECCB84-F9BA-43D5-87BE-67443E8EF086}">
      <p15:sldGuideLst xmlns:p15="http://schemas.microsoft.com/office/powerpoint/2012/main">
        <p15:guide id="1" orient="horz" pos="709">
          <p15:clr>
            <a:srgbClr val="FBAE40"/>
          </p15:clr>
        </p15:guide>
        <p15:guide id="2" pos="6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A0978-1F23-35D7-4206-7B715F630E7C}"/>
              </a:ext>
            </a:extLst>
          </p:cNvPr>
          <p:cNvSpPr>
            <a:spLocks noGrp="1"/>
          </p:cNvSpPr>
          <p:nvPr>
            <p:ph type="title"/>
          </p:nvPr>
        </p:nvSpPr>
        <p:spPr/>
        <p:txBody>
          <a:bodyPr>
            <a:normAutofit/>
          </a:bodyPr>
          <a:lstStyle>
            <a:lvl1pPr>
              <a:defRPr sz="4000" b="1"/>
            </a:lvl1pPr>
          </a:lstStyle>
          <a:p>
            <a:r>
              <a:rPr lang="de-DE" dirty="0"/>
              <a:t>Mastertitelformat bearbeiten</a:t>
            </a:r>
          </a:p>
        </p:txBody>
      </p:sp>
      <p:sp>
        <p:nvSpPr>
          <p:cNvPr id="3" name="Inhaltsplatzhalter 2">
            <a:extLst>
              <a:ext uri="{FF2B5EF4-FFF2-40B4-BE49-F238E27FC236}">
                <a16:creationId xmlns:a16="http://schemas.microsoft.com/office/drawing/2014/main" id="{0CFEB3B2-A4D8-F8CA-FA8A-5FBEDBFA7152}"/>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7305B63-253A-9A20-0647-CE22447B1300}"/>
              </a:ext>
            </a:extLst>
          </p:cNvPr>
          <p:cNvSpPr>
            <a:spLocks noGrp="1"/>
          </p:cNvSpPr>
          <p:nvPr>
            <p:ph type="dt" sz="half" idx="10"/>
          </p:nvPr>
        </p:nvSpPr>
        <p:spPr/>
        <p:txBody>
          <a:bodyPr/>
          <a:lstStyle/>
          <a:p>
            <a:fld id="{CAA8A323-30FD-4EE8-B707-7D300A5F9594}" type="datetimeFigureOut">
              <a:rPr lang="de-DE" smtClean="0"/>
              <a:t>10.04.2025</a:t>
            </a:fld>
            <a:endParaRPr lang="de-DE"/>
          </a:p>
        </p:txBody>
      </p:sp>
      <p:sp>
        <p:nvSpPr>
          <p:cNvPr id="5" name="Fußzeilenplatzhalter 4">
            <a:extLst>
              <a:ext uri="{FF2B5EF4-FFF2-40B4-BE49-F238E27FC236}">
                <a16:creationId xmlns:a16="http://schemas.microsoft.com/office/drawing/2014/main" id="{DD8DA35C-41C0-3E08-6179-55226F393C3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1605C1-D1F8-A221-35A4-8E3366CE3A21}"/>
              </a:ext>
            </a:extLst>
          </p:cNvPr>
          <p:cNvSpPr>
            <a:spLocks noGrp="1"/>
          </p:cNvSpPr>
          <p:nvPr>
            <p:ph type="sldNum" sz="quarter" idx="12"/>
          </p:nvPr>
        </p:nvSpPr>
        <p:spPr/>
        <p:txBody>
          <a:bodyPr/>
          <a:lstStyle/>
          <a:p>
            <a:fld id="{D7A1DE99-4C64-44E2-949F-3466A844FE5F}" type="slidenum">
              <a:rPr lang="de-DE" smtClean="0"/>
              <a:t>‹Nr.›</a:t>
            </a:fld>
            <a:endParaRPr lang="de-DE"/>
          </a:p>
        </p:txBody>
      </p:sp>
    </p:spTree>
    <p:extLst>
      <p:ext uri="{BB962C8B-B14F-4D97-AF65-F5344CB8AC3E}">
        <p14:creationId xmlns:p14="http://schemas.microsoft.com/office/powerpoint/2010/main" val="239519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3 Punk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A7C48-EF65-4F39-B4EE-E1B8E9333043}"/>
              </a:ext>
            </a:extLst>
          </p:cNvPr>
          <p:cNvSpPr>
            <a:spLocks noGrp="1"/>
          </p:cNvSpPr>
          <p:nvPr>
            <p:ph type="title" hasCustomPrompt="1"/>
          </p:nvPr>
        </p:nvSpPr>
        <p:spPr/>
        <p:txBody>
          <a:bodyPr/>
          <a:lstStyle>
            <a:lvl1pPr>
              <a:defRPr/>
            </a:lvl1pPr>
          </a:lstStyle>
          <a:p>
            <a:r>
              <a:rPr lang="de-DE" dirty="0"/>
              <a:t>AGENDA</a:t>
            </a:r>
          </a:p>
        </p:txBody>
      </p:sp>
      <p:sp>
        <p:nvSpPr>
          <p:cNvPr id="3" name="Datumsplatzhalter 2">
            <a:extLst>
              <a:ext uri="{FF2B5EF4-FFF2-40B4-BE49-F238E27FC236}">
                <a16:creationId xmlns:a16="http://schemas.microsoft.com/office/drawing/2014/main" id="{ABC32625-6E0E-A677-3EB5-E21691421A7B}"/>
              </a:ext>
            </a:extLst>
          </p:cNvPr>
          <p:cNvSpPr>
            <a:spLocks noGrp="1"/>
          </p:cNvSpPr>
          <p:nvPr>
            <p:ph type="dt" sz="half" idx="10"/>
          </p:nvPr>
        </p:nvSpPr>
        <p:spPr/>
        <p:txBody>
          <a:bodyPr/>
          <a:lstStyle/>
          <a:p>
            <a:r>
              <a:rPr lang="de-DE"/>
              <a:t>28/10/24</a:t>
            </a:r>
            <a:endParaRPr lang="de-DE" dirty="0"/>
          </a:p>
        </p:txBody>
      </p:sp>
      <p:sp>
        <p:nvSpPr>
          <p:cNvPr id="4" name="Fußzeilenplatzhalter 3">
            <a:extLst>
              <a:ext uri="{FF2B5EF4-FFF2-40B4-BE49-F238E27FC236}">
                <a16:creationId xmlns:a16="http://schemas.microsoft.com/office/drawing/2014/main" id="{95C084D1-B328-82C7-9280-E1DFB042802E}"/>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948570D-D07B-87B8-19B4-5AEE22C7955A}"/>
              </a:ext>
            </a:extLst>
          </p:cNvPr>
          <p:cNvSpPr>
            <a:spLocks noGrp="1"/>
          </p:cNvSpPr>
          <p:nvPr>
            <p:ph type="sldNum" sz="quarter" idx="12"/>
          </p:nvPr>
        </p:nvSpPr>
        <p:spPr/>
        <p:txBody>
          <a:bodyPr/>
          <a:lstStyle/>
          <a:p>
            <a:fld id="{D7A1DE99-4C64-44E2-949F-3466A844FE5F}" type="slidenum">
              <a:rPr lang="de-DE" smtClean="0"/>
              <a:pPr/>
              <a:t>‹Nr.›</a:t>
            </a:fld>
            <a:endParaRPr lang="de-DE" dirty="0"/>
          </a:p>
        </p:txBody>
      </p:sp>
      <p:sp>
        <p:nvSpPr>
          <p:cNvPr id="6" name="Rechteck 5">
            <a:extLst>
              <a:ext uri="{FF2B5EF4-FFF2-40B4-BE49-F238E27FC236}">
                <a16:creationId xmlns:a16="http://schemas.microsoft.com/office/drawing/2014/main" id="{779A5309-5E4F-60EB-8FDF-5147CFD5B3A7}"/>
              </a:ext>
            </a:extLst>
          </p:cNvPr>
          <p:cNvSpPr/>
          <p:nvPr userDrawn="1"/>
        </p:nvSpPr>
        <p:spPr>
          <a:xfrm>
            <a:off x="859405" y="2209800"/>
            <a:ext cx="161925" cy="8001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9AD4FFB1-F54B-71C2-111B-4C441BCDF815}"/>
              </a:ext>
            </a:extLst>
          </p:cNvPr>
          <p:cNvSpPr/>
          <p:nvPr userDrawn="1"/>
        </p:nvSpPr>
        <p:spPr>
          <a:xfrm>
            <a:off x="859405" y="3429000"/>
            <a:ext cx="161925" cy="8001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4A5217A-2DC8-2C2F-DA91-97C2E6D46704}"/>
              </a:ext>
            </a:extLst>
          </p:cNvPr>
          <p:cNvSpPr/>
          <p:nvPr userDrawn="1"/>
        </p:nvSpPr>
        <p:spPr>
          <a:xfrm>
            <a:off x="859404" y="4654547"/>
            <a:ext cx="161925" cy="8001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E20A66B-0307-6BB2-F070-FA002627DDFB}"/>
              </a:ext>
            </a:extLst>
          </p:cNvPr>
          <p:cNvSpPr txBox="1"/>
          <p:nvPr userDrawn="1"/>
        </p:nvSpPr>
        <p:spPr>
          <a:xfrm>
            <a:off x="1040379" y="3536662"/>
            <a:ext cx="704850" cy="584775"/>
          </a:xfrm>
          <a:prstGeom prst="rect">
            <a:avLst/>
          </a:prstGeom>
          <a:noFill/>
        </p:spPr>
        <p:txBody>
          <a:bodyPr wrap="square" rtlCol="0">
            <a:spAutoFit/>
          </a:bodyPr>
          <a:lstStyle/>
          <a:p>
            <a:r>
              <a:rPr lang="de-DE" sz="3200" b="1" dirty="0">
                <a:solidFill>
                  <a:schemeClr val="accent3"/>
                </a:solidFill>
              </a:rPr>
              <a:t>02</a:t>
            </a:r>
          </a:p>
        </p:txBody>
      </p:sp>
      <p:sp>
        <p:nvSpPr>
          <p:cNvPr id="10" name="Textfeld 9">
            <a:extLst>
              <a:ext uri="{FF2B5EF4-FFF2-40B4-BE49-F238E27FC236}">
                <a16:creationId xmlns:a16="http://schemas.microsoft.com/office/drawing/2014/main" id="{D22CA820-9108-32A5-4AB9-2AD5DF81B462}"/>
              </a:ext>
            </a:extLst>
          </p:cNvPr>
          <p:cNvSpPr txBox="1"/>
          <p:nvPr userDrawn="1"/>
        </p:nvSpPr>
        <p:spPr>
          <a:xfrm>
            <a:off x="1040379" y="2321287"/>
            <a:ext cx="704850" cy="584775"/>
          </a:xfrm>
          <a:prstGeom prst="rect">
            <a:avLst/>
          </a:prstGeom>
          <a:noFill/>
        </p:spPr>
        <p:txBody>
          <a:bodyPr wrap="square" rtlCol="0">
            <a:spAutoFit/>
          </a:bodyPr>
          <a:lstStyle/>
          <a:p>
            <a:r>
              <a:rPr lang="de-DE" sz="3200" b="1" dirty="0">
                <a:solidFill>
                  <a:schemeClr val="accent5"/>
                </a:solidFill>
              </a:rPr>
              <a:t>01</a:t>
            </a:r>
          </a:p>
        </p:txBody>
      </p:sp>
      <p:sp>
        <p:nvSpPr>
          <p:cNvPr id="11" name="Textfeld 10">
            <a:extLst>
              <a:ext uri="{FF2B5EF4-FFF2-40B4-BE49-F238E27FC236}">
                <a16:creationId xmlns:a16="http://schemas.microsoft.com/office/drawing/2014/main" id="{F210F3D3-B2B5-FCA8-37AE-4F2040656774}"/>
              </a:ext>
            </a:extLst>
          </p:cNvPr>
          <p:cNvSpPr txBox="1"/>
          <p:nvPr userDrawn="1"/>
        </p:nvSpPr>
        <p:spPr>
          <a:xfrm>
            <a:off x="1040379" y="4762209"/>
            <a:ext cx="704850" cy="584775"/>
          </a:xfrm>
          <a:prstGeom prst="rect">
            <a:avLst/>
          </a:prstGeom>
          <a:noFill/>
        </p:spPr>
        <p:txBody>
          <a:bodyPr wrap="square" rtlCol="0">
            <a:spAutoFit/>
          </a:bodyPr>
          <a:lstStyle/>
          <a:p>
            <a:r>
              <a:rPr lang="de-DE" sz="3200" b="1" dirty="0">
                <a:solidFill>
                  <a:schemeClr val="accent2"/>
                </a:solidFill>
              </a:rPr>
              <a:t>03</a:t>
            </a:r>
          </a:p>
        </p:txBody>
      </p:sp>
      <p:sp>
        <p:nvSpPr>
          <p:cNvPr id="13" name="Textplatzhalter 12">
            <a:extLst>
              <a:ext uri="{FF2B5EF4-FFF2-40B4-BE49-F238E27FC236}">
                <a16:creationId xmlns:a16="http://schemas.microsoft.com/office/drawing/2014/main" id="{D26F6B9B-881E-C2F3-0B57-3A083FF62155}"/>
              </a:ext>
            </a:extLst>
          </p:cNvPr>
          <p:cNvSpPr>
            <a:spLocks noGrp="1"/>
          </p:cNvSpPr>
          <p:nvPr>
            <p:ph type="body" sz="quarter" idx="13"/>
          </p:nvPr>
        </p:nvSpPr>
        <p:spPr>
          <a:xfrm>
            <a:off x="1764278" y="2217450"/>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4" name="Textplatzhalter 12">
            <a:extLst>
              <a:ext uri="{FF2B5EF4-FFF2-40B4-BE49-F238E27FC236}">
                <a16:creationId xmlns:a16="http://schemas.microsoft.com/office/drawing/2014/main" id="{B8E0C8C2-E4B6-7BB8-6EB5-4844E86BCFF5}"/>
              </a:ext>
            </a:extLst>
          </p:cNvPr>
          <p:cNvSpPr>
            <a:spLocks noGrp="1"/>
          </p:cNvSpPr>
          <p:nvPr>
            <p:ph type="body" sz="quarter" idx="14"/>
          </p:nvPr>
        </p:nvSpPr>
        <p:spPr>
          <a:xfrm>
            <a:off x="1764278" y="3428999"/>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5" name="Textplatzhalter 12">
            <a:extLst>
              <a:ext uri="{FF2B5EF4-FFF2-40B4-BE49-F238E27FC236}">
                <a16:creationId xmlns:a16="http://schemas.microsoft.com/office/drawing/2014/main" id="{2D95AA32-B15C-E620-78E0-9DD33DC373CE}"/>
              </a:ext>
            </a:extLst>
          </p:cNvPr>
          <p:cNvSpPr>
            <a:spLocks noGrp="1"/>
          </p:cNvSpPr>
          <p:nvPr>
            <p:ph type="body" sz="quarter" idx="15"/>
          </p:nvPr>
        </p:nvSpPr>
        <p:spPr>
          <a:xfrm>
            <a:off x="1764278" y="4654546"/>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185513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_4 Punk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A7C48-EF65-4F39-B4EE-E1B8E9333043}"/>
              </a:ext>
            </a:extLst>
          </p:cNvPr>
          <p:cNvSpPr>
            <a:spLocks noGrp="1"/>
          </p:cNvSpPr>
          <p:nvPr>
            <p:ph type="title" hasCustomPrompt="1"/>
          </p:nvPr>
        </p:nvSpPr>
        <p:spPr/>
        <p:txBody>
          <a:bodyPr/>
          <a:lstStyle>
            <a:lvl1pPr>
              <a:defRPr/>
            </a:lvl1pPr>
          </a:lstStyle>
          <a:p>
            <a:r>
              <a:rPr lang="de-DE" dirty="0"/>
              <a:t>AGENDA</a:t>
            </a:r>
          </a:p>
        </p:txBody>
      </p:sp>
      <p:sp>
        <p:nvSpPr>
          <p:cNvPr id="3" name="Datumsplatzhalter 2">
            <a:extLst>
              <a:ext uri="{FF2B5EF4-FFF2-40B4-BE49-F238E27FC236}">
                <a16:creationId xmlns:a16="http://schemas.microsoft.com/office/drawing/2014/main" id="{ABC32625-6E0E-A677-3EB5-E21691421A7B}"/>
              </a:ext>
            </a:extLst>
          </p:cNvPr>
          <p:cNvSpPr>
            <a:spLocks noGrp="1"/>
          </p:cNvSpPr>
          <p:nvPr>
            <p:ph type="dt" sz="half" idx="10"/>
          </p:nvPr>
        </p:nvSpPr>
        <p:spPr/>
        <p:txBody>
          <a:bodyPr/>
          <a:lstStyle/>
          <a:p>
            <a:r>
              <a:rPr lang="de-DE"/>
              <a:t>28/10/24</a:t>
            </a:r>
            <a:endParaRPr lang="de-DE" dirty="0"/>
          </a:p>
        </p:txBody>
      </p:sp>
      <p:sp>
        <p:nvSpPr>
          <p:cNvPr id="4" name="Fußzeilenplatzhalter 3">
            <a:extLst>
              <a:ext uri="{FF2B5EF4-FFF2-40B4-BE49-F238E27FC236}">
                <a16:creationId xmlns:a16="http://schemas.microsoft.com/office/drawing/2014/main" id="{95C084D1-B328-82C7-9280-E1DFB042802E}"/>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948570D-D07B-87B8-19B4-5AEE22C7955A}"/>
              </a:ext>
            </a:extLst>
          </p:cNvPr>
          <p:cNvSpPr>
            <a:spLocks noGrp="1"/>
          </p:cNvSpPr>
          <p:nvPr>
            <p:ph type="sldNum" sz="quarter" idx="12"/>
          </p:nvPr>
        </p:nvSpPr>
        <p:spPr/>
        <p:txBody>
          <a:bodyPr/>
          <a:lstStyle/>
          <a:p>
            <a:fld id="{D7A1DE99-4C64-44E2-949F-3466A844FE5F}" type="slidenum">
              <a:rPr lang="de-DE" smtClean="0"/>
              <a:pPr/>
              <a:t>‹Nr.›</a:t>
            </a:fld>
            <a:endParaRPr lang="de-DE" dirty="0"/>
          </a:p>
        </p:txBody>
      </p:sp>
      <p:sp>
        <p:nvSpPr>
          <p:cNvPr id="6" name="Rechteck 5">
            <a:extLst>
              <a:ext uri="{FF2B5EF4-FFF2-40B4-BE49-F238E27FC236}">
                <a16:creationId xmlns:a16="http://schemas.microsoft.com/office/drawing/2014/main" id="{779A5309-5E4F-60EB-8FDF-5147CFD5B3A7}"/>
              </a:ext>
            </a:extLst>
          </p:cNvPr>
          <p:cNvSpPr/>
          <p:nvPr userDrawn="1"/>
        </p:nvSpPr>
        <p:spPr>
          <a:xfrm>
            <a:off x="859405" y="1933575"/>
            <a:ext cx="161925" cy="8001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9AD4FFB1-F54B-71C2-111B-4C441BCDF815}"/>
              </a:ext>
            </a:extLst>
          </p:cNvPr>
          <p:cNvSpPr/>
          <p:nvPr userDrawn="1"/>
        </p:nvSpPr>
        <p:spPr>
          <a:xfrm>
            <a:off x="859405" y="2999316"/>
            <a:ext cx="161925" cy="8001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4A5217A-2DC8-2C2F-DA91-97C2E6D46704}"/>
              </a:ext>
            </a:extLst>
          </p:cNvPr>
          <p:cNvSpPr/>
          <p:nvPr userDrawn="1"/>
        </p:nvSpPr>
        <p:spPr>
          <a:xfrm>
            <a:off x="859404" y="4065057"/>
            <a:ext cx="161925" cy="8001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E20A66B-0307-6BB2-F070-FA002627DDFB}"/>
              </a:ext>
            </a:extLst>
          </p:cNvPr>
          <p:cNvSpPr txBox="1"/>
          <p:nvPr userDrawn="1"/>
        </p:nvSpPr>
        <p:spPr>
          <a:xfrm>
            <a:off x="1040379" y="3109528"/>
            <a:ext cx="704850" cy="584775"/>
          </a:xfrm>
          <a:prstGeom prst="rect">
            <a:avLst/>
          </a:prstGeom>
          <a:noFill/>
        </p:spPr>
        <p:txBody>
          <a:bodyPr wrap="square" rtlCol="0">
            <a:spAutoFit/>
          </a:bodyPr>
          <a:lstStyle/>
          <a:p>
            <a:r>
              <a:rPr lang="de-DE" sz="3200" b="1" dirty="0">
                <a:solidFill>
                  <a:schemeClr val="accent3"/>
                </a:solidFill>
              </a:rPr>
              <a:t>02</a:t>
            </a:r>
          </a:p>
        </p:txBody>
      </p:sp>
      <p:sp>
        <p:nvSpPr>
          <p:cNvPr id="10" name="Textfeld 9">
            <a:extLst>
              <a:ext uri="{FF2B5EF4-FFF2-40B4-BE49-F238E27FC236}">
                <a16:creationId xmlns:a16="http://schemas.microsoft.com/office/drawing/2014/main" id="{D22CA820-9108-32A5-4AB9-2AD5DF81B462}"/>
              </a:ext>
            </a:extLst>
          </p:cNvPr>
          <p:cNvSpPr txBox="1"/>
          <p:nvPr userDrawn="1"/>
        </p:nvSpPr>
        <p:spPr>
          <a:xfrm>
            <a:off x="1040379" y="2045062"/>
            <a:ext cx="704850" cy="584775"/>
          </a:xfrm>
          <a:prstGeom prst="rect">
            <a:avLst/>
          </a:prstGeom>
          <a:noFill/>
        </p:spPr>
        <p:txBody>
          <a:bodyPr wrap="square" rtlCol="0">
            <a:spAutoFit/>
          </a:bodyPr>
          <a:lstStyle/>
          <a:p>
            <a:r>
              <a:rPr lang="de-DE" sz="3200" b="1" dirty="0">
                <a:solidFill>
                  <a:schemeClr val="accent5"/>
                </a:solidFill>
              </a:rPr>
              <a:t>01</a:t>
            </a:r>
          </a:p>
        </p:txBody>
      </p:sp>
      <p:sp>
        <p:nvSpPr>
          <p:cNvPr id="11" name="Textfeld 10">
            <a:extLst>
              <a:ext uri="{FF2B5EF4-FFF2-40B4-BE49-F238E27FC236}">
                <a16:creationId xmlns:a16="http://schemas.microsoft.com/office/drawing/2014/main" id="{F210F3D3-B2B5-FCA8-37AE-4F2040656774}"/>
              </a:ext>
            </a:extLst>
          </p:cNvPr>
          <p:cNvSpPr txBox="1"/>
          <p:nvPr userDrawn="1"/>
        </p:nvSpPr>
        <p:spPr>
          <a:xfrm>
            <a:off x="1040379" y="4173994"/>
            <a:ext cx="704850" cy="584775"/>
          </a:xfrm>
          <a:prstGeom prst="rect">
            <a:avLst/>
          </a:prstGeom>
          <a:noFill/>
        </p:spPr>
        <p:txBody>
          <a:bodyPr wrap="square" rtlCol="0">
            <a:spAutoFit/>
          </a:bodyPr>
          <a:lstStyle/>
          <a:p>
            <a:r>
              <a:rPr lang="de-DE" sz="3200" b="1" dirty="0">
                <a:solidFill>
                  <a:schemeClr val="accent2"/>
                </a:solidFill>
              </a:rPr>
              <a:t>03</a:t>
            </a:r>
          </a:p>
        </p:txBody>
      </p:sp>
      <p:sp>
        <p:nvSpPr>
          <p:cNvPr id="13" name="Textplatzhalter 12">
            <a:extLst>
              <a:ext uri="{FF2B5EF4-FFF2-40B4-BE49-F238E27FC236}">
                <a16:creationId xmlns:a16="http://schemas.microsoft.com/office/drawing/2014/main" id="{D26F6B9B-881E-C2F3-0B57-3A083FF62155}"/>
              </a:ext>
            </a:extLst>
          </p:cNvPr>
          <p:cNvSpPr>
            <a:spLocks noGrp="1"/>
          </p:cNvSpPr>
          <p:nvPr>
            <p:ph type="body" sz="quarter" idx="13"/>
          </p:nvPr>
        </p:nvSpPr>
        <p:spPr>
          <a:xfrm>
            <a:off x="1764278" y="1938614"/>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4" name="Textplatzhalter 12">
            <a:extLst>
              <a:ext uri="{FF2B5EF4-FFF2-40B4-BE49-F238E27FC236}">
                <a16:creationId xmlns:a16="http://schemas.microsoft.com/office/drawing/2014/main" id="{B8E0C8C2-E4B6-7BB8-6EB5-4844E86BCFF5}"/>
              </a:ext>
            </a:extLst>
          </p:cNvPr>
          <p:cNvSpPr>
            <a:spLocks noGrp="1"/>
          </p:cNvSpPr>
          <p:nvPr>
            <p:ph type="body" sz="quarter" idx="14"/>
          </p:nvPr>
        </p:nvSpPr>
        <p:spPr>
          <a:xfrm>
            <a:off x="1764278" y="2999316"/>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5" name="Textplatzhalter 12">
            <a:extLst>
              <a:ext uri="{FF2B5EF4-FFF2-40B4-BE49-F238E27FC236}">
                <a16:creationId xmlns:a16="http://schemas.microsoft.com/office/drawing/2014/main" id="{2D95AA32-B15C-E620-78E0-9DD33DC373CE}"/>
              </a:ext>
            </a:extLst>
          </p:cNvPr>
          <p:cNvSpPr>
            <a:spLocks noGrp="1"/>
          </p:cNvSpPr>
          <p:nvPr>
            <p:ph type="body" sz="quarter" idx="15"/>
          </p:nvPr>
        </p:nvSpPr>
        <p:spPr>
          <a:xfrm>
            <a:off x="1764278" y="4071403"/>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2" name="Rechteck 11">
            <a:extLst>
              <a:ext uri="{FF2B5EF4-FFF2-40B4-BE49-F238E27FC236}">
                <a16:creationId xmlns:a16="http://schemas.microsoft.com/office/drawing/2014/main" id="{E423B164-E257-BFCF-C615-90BF7BAC8A0E}"/>
              </a:ext>
            </a:extLst>
          </p:cNvPr>
          <p:cNvSpPr/>
          <p:nvPr userDrawn="1"/>
        </p:nvSpPr>
        <p:spPr>
          <a:xfrm>
            <a:off x="859404" y="5130797"/>
            <a:ext cx="161925" cy="8001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378BE12A-F75C-2586-06BD-468A527EF175}"/>
              </a:ext>
            </a:extLst>
          </p:cNvPr>
          <p:cNvSpPr txBox="1"/>
          <p:nvPr userDrawn="1"/>
        </p:nvSpPr>
        <p:spPr>
          <a:xfrm>
            <a:off x="1026877" y="5235571"/>
            <a:ext cx="704850" cy="584775"/>
          </a:xfrm>
          <a:prstGeom prst="rect">
            <a:avLst/>
          </a:prstGeom>
          <a:noFill/>
        </p:spPr>
        <p:txBody>
          <a:bodyPr wrap="square" rtlCol="0">
            <a:spAutoFit/>
          </a:bodyPr>
          <a:lstStyle/>
          <a:p>
            <a:r>
              <a:rPr lang="de-DE" sz="3200" b="1" dirty="0">
                <a:solidFill>
                  <a:schemeClr val="accent1"/>
                </a:solidFill>
              </a:rPr>
              <a:t>04</a:t>
            </a:r>
          </a:p>
        </p:txBody>
      </p:sp>
      <p:sp>
        <p:nvSpPr>
          <p:cNvPr id="17" name="Textplatzhalter 12">
            <a:extLst>
              <a:ext uri="{FF2B5EF4-FFF2-40B4-BE49-F238E27FC236}">
                <a16:creationId xmlns:a16="http://schemas.microsoft.com/office/drawing/2014/main" id="{D5C73E33-9553-A77C-D60E-C340C5496BA8}"/>
              </a:ext>
            </a:extLst>
          </p:cNvPr>
          <p:cNvSpPr>
            <a:spLocks noGrp="1"/>
          </p:cNvSpPr>
          <p:nvPr>
            <p:ph type="body" sz="quarter" idx="16"/>
          </p:nvPr>
        </p:nvSpPr>
        <p:spPr>
          <a:xfrm>
            <a:off x="1764278" y="5132105"/>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304799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_6 Punk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A7C48-EF65-4F39-B4EE-E1B8E9333043}"/>
              </a:ext>
            </a:extLst>
          </p:cNvPr>
          <p:cNvSpPr>
            <a:spLocks noGrp="1"/>
          </p:cNvSpPr>
          <p:nvPr>
            <p:ph type="title" hasCustomPrompt="1"/>
          </p:nvPr>
        </p:nvSpPr>
        <p:spPr/>
        <p:txBody>
          <a:bodyPr/>
          <a:lstStyle>
            <a:lvl1pPr>
              <a:defRPr/>
            </a:lvl1pPr>
          </a:lstStyle>
          <a:p>
            <a:r>
              <a:rPr lang="de-DE" dirty="0"/>
              <a:t>AGENDA</a:t>
            </a:r>
          </a:p>
        </p:txBody>
      </p:sp>
      <p:sp>
        <p:nvSpPr>
          <p:cNvPr id="3" name="Datumsplatzhalter 2">
            <a:extLst>
              <a:ext uri="{FF2B5EF4-FFF2-40B4-BE49-F238E27FC236}">
                <a16:creationId xmlns:a16="http://schemas.microsoft.com/office/drawing/2014/main" id="{ABC32625-6E0E-A677-3EB5-E21691421A7B}"/>
              </a:ext>
            </a:extLst>
          </p:cNvPr>
          <p:cNvSpPr>
            <a:spLocks noGrp="1"/>
          </p:cNvSpPr>
          <p:nvPr>
            <p:ph type="dt" sz="half" idx="10"/>
          </p:nvPr>
        </p:nvSpPr>
        <p:spPr/>
        <p:txBody>
          <a:bodyPr/>
          <a:lstStyle/>
          <a:p>
            <a:r>
              <a:rPr lang="de-DE"/>
              <a:t>28/10/24</a:t>
            </a:r>
            <a:endParaRPr lang="de-DE" dirty="0"/>
          </a:p>
        </p:txBody>
      </p:sp>
      <p:sp>
        <p:nvSpPr>
          <p:cNvPr id="4" name="Fußzeilenplatzhalter 3">
            <a:extLst>
              <a:ext uri="{FF2B5EF4-FFF2-40B4-BE49-F238E27FC236}">
                <a16:creationId xmlns:a16="http://schemas.microsoft.com/office/drawing/2014/main" id="{95C084D1-B328-82C7-9280-E1DFB042802E}"/>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948570D-D07B-87B8-19B4-5AEE22C7955A}"/>
              </a:ext>
            </a:extLst>
          </p:cNvPr>
          <p:cNvSpPr>
            <a:spLocks noGrp="1"/>
          </p:cNvSpPr>
          <p:nvPr>
            <p:ph type="sldNum" sz="quarter" idx="12"/>
          </p:nvPr>
        </p:nvSpPr>
        <p:spPr/>
        <p:txBody>
          <a:bodyPr/>
          <a:lstStyle/>
          <a:p>
            <a:fld id="{D7A1DE99-4C64-44E2-949F-3466A844FE5F}" type="slidenum">
              <a:rPr lang="de-DE" smtClean="0"/>
              <a:pPr/>
              <a:t>‹Nr.›</a:t>
            </a:fld>
            <a:endParaRPr lang="de-DE" dirty="0"/>
          </a:p>
        </p:txBody>
      </p:sp>
      <p:sp>
        <p:nvSpPr>
          <p:cNvPr id="6" name="Rechteck 5">
            <a:extLst>
              <a:ext uri="{FF2B5EF4-FFF2-40B4-BE49-F238E27FC236}">
                <a16:creationId xmlns:a16="http://schemas.microsoft.com/office/drawing/2014/main" id="{779A5309-5E4F-60EB-8FDF-5147CFD5B3A7}"/>
              </a:ext>
            </a:extLst>
          </p:cNvPr>
          <p:cNvSpPr/>
          <p:nvPr userDrawn="1"/>
        </p:nvSpPr>
        <p:spPr>
          <a:xfrm>
            <a:off x="687955" y="2209800"/>
            <a:ext cx="161925" cy="8001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9AD4FFB1-F54B-71C2-111B-4C441BCDF815}"/>
              </a:ext>
            </a:extLst>
          </p:cNvPr>
          <p:cNvSpPr/>
          <p:nvPr userDrawn="1"/>
        </p:nvSpPr>
        <p:spPr>
          <a:xfrm>
            <a:off x="687955" y="3429000"/>
            <a:ext cx="161925" cy="8001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4A5217A-2DC8-2C2F-DA91-97C2E6D46704}"/>
              </a:ext>
            </a:extLst>
          </p:cNvPr>
          <p:cNvSpPr/>
          <p:nvPr userDrawn="1"/>
        </p:nvSpPr>
        <p:spPr>
          <a:xfrm>
            <a:off x="687954" y="4654547"/>
            <a:ext cx="161925" cy="8001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E20A66B-0307-6BB2-F070-FA002627DDFB}"/>
              </a:ext>
            </a:extLst>
          </p:cNvPr>
          <p:cNvSpPr txBox="1"/>
          <p:nvPr userDrawn="1"/>
        </p:nvSpPr>
        <p:spPr>
          <a:xfrm>
            <a:off x="868929" y="3536662"/>
            <a:ext cx="704850" cy="584775"/>
          </a:xfrm>
          <a:prstGeom prst="rect">
            <a:avLst/>
          </a:prstGeom>
          <a:noFill/>
        </p:spPr>
        <p:txBody>
          <a:bodyPr wrap="square" rtlCol="0">
            <a:spAutoFit/>
          </a:bodyPr>
          <a:lstStyle/>
          <a:p>
            <a:r>
              <a:rPr lang="de-DE" sz="3200" b="1" dirty="0">
                <a:solidFill>
                  <a:schemeClr val="accent3"/>
                </a:solidFill>
              </a:rPr>
              <a:t>02</a:t>
            </a:r>
          </a:p>
        </p:txBody>
      </p:sp>
      <p:sp>
        <p:nvSpPr>
          <p:cNvPr id="10" name="Textfeld 9">
            <a:extLst>
              <a:ext uri="{FF2B5EF4-FFF2-40B4-BE49-F238E27FC236}">
                <a16:creationId xmlns:a16="http://schemas.microsoft.com/office/drawing/2014/main" id="{D22CA820-9108-32A5-4AB9-2AD5DF81B462}"/>
              </a:ext>
            </a:extLst>
          </p:cNvPr>
          <p:cNvSpPr txBox="1"/>
          <p:nvPr userDrawn="1"/>
        </p:nvSpPr>
        <p:spPr>
          <a:xfrm>
            <a:off x="868929" y="2321287"/>
            <a:ext cx="704850" cy="584775"/>
          </a:xfrm>
          <a:prstGeom prst="rect">
            <a:avLst/>
          </a:prstGeom>
          <a:noFill/>
        </p:spPr>
        <p:txBody>
          <a:bodyPr wrap="square" rtlCol="0">
            <a:spAutoFit/>
          </a:bodyPr>
          <a:lstStyle/>
          <a:p>
            <a:r>
              <a:rPr lang="de-DE" sz="3200" b="1" dirty="0">
                <a:solidFill>
                  <a:schemeClr val="accent5"/>
                </a:solidFill>
              </a:rPr>
              <a:t>01</a:t>
            </a:r>
          </a:p>
        </p:txBody>
      </p:sp>
      <p:sp>
        <p:nvSpPr>
          <p:cNvPr id="11" name="Textfeld 10">
            <a:extLst>
              <a:ext uri="{FF2B5EF4-FFF2-40B4-BE49-F238E27FC236}">
                <a16:creationId xmlns:a16="http://schemas.microsoft.com/office/drawing/2014/main" id="{F210F3D3-B2B5-FCA8-37AE-4F2040656774}"/>
              </a:ext>
            </a:extLst>
          </p:cNvPr>
          <p:cNvSpPr txBox="1"/>
          <p:nvPr userDrawn="1"/>
        </p:nvSpPr>
        <p:spPr>
          <a:xfrm>
            <a:off x="868929" y="4762209"/>
            <a:ext cx="704850" cy="584775"/>
          </a:xfrm>
          <a:prstGeom prst="rect">
            <a:avLst/>
          </a:prstGeom>
          <a:noFill/>
        </p:spPr>
        <p:txBody>
          <a:bodyPr wrap="square" rtlCol="0">
            <a:spAutoFit/>
          </a:bodyPr>
          <a:lstStyle/>
          <a:p>
            <a:r>
              <a:rPr lang="de-DE" sz="3200" b="1" dirty="0">
                <a:solidFill>
                  <a:schemeClr val="accent2"/>
                </a:solidFill>
              </a:rPr>
              <a:t>03</a:t>
            </a:r>
          </a:p>
        </p:txBody>
      </p:sp>
      <p:sp>
        <p:nvSpPr>
          <p:cNvPr id="13" name="Textplatzhalter 12">
            <a:extLst>
              <a:ext uri="{FF2B5EF4-FFF2-40B4-BE49-F238E27FC236}">
                <a16:creationId xmlns:a16="http://schemas.microsoft.com/office/drawing/2014/main" id="{D26F6B9B-881E-C2F3-0B57-3A083FF62155}"/>
              </a:ext>
            </a:extLst>
          </p:cNvPr>
          <p:cNvSpPr>
            <a:spLocks noGrp="1"/>
          </p:cNvSpPr>
          <p:nvPr>
            <p:ph type="body" sz="quarter" idx="13"/>
          </p:nvPr>
        </p:nvSpPr>
        <p:spPr>
          <a:xfrm>
            <a:off x="1592828" y="2217450"/>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4" name="Textplatzhalter 12">
            <a:extLst>
              <a:ext uri="{FF2B5EF4-FFF2-40B4-BE49-F238E27FC236}">
                <a16:creationId xmlns:a16="http://schemas.microsoft.com/office/drawing/2014/main" id="{B8E0C8C2-E4B6-7BB8-6EB5-4844E86BCFF5}"/>
              </a:ext>
            </a:extLst>
          </p:cNvPr>
          <p:cNvSpPr>
            <a:spLocks noGrp="1"/>
          </p:cNvSpPr>
          <p:nvPr>
            <p:ph type="body" sz="quarter" idx="14"/>
          </p:nvPr>
        </p:nvSpPr>
        <p:spPr>
          <a:xfrm>
            <a:off x="1592828" y="3428999"/>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5" name="Textplatzhalter 12">
            <a:extLst>
              <a:ext uri="{FF2B5EF4-FFF2-40B4-BE49-F238E27FC236}">
                <a16:creationId xmlns:a16="http://schemas.microsoft.com/office/drawing/2014/main" id="{2D95AA32-B15C-E620-78E0-9DD33DC373CE}"/>
              </a:ext>
            </a:extLst>
          </p:cNvPr>
          <p:cNvSpPr>
            <a:spLocks noGrp="1"/>
          </p:cNvSpPr>
          <p:nvPr>
            <p:ph type="body" sz="quarter" idx="15"/>
          </p:nvPr>
        </p:nvSpPr>
        <p:spPr>
          <a:xfrm>
            <a:off x="1592828" y="4654546"/>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12" name="Rechteck 11">
            <a:extLst>
              <a:ext uri="{FF2B5EF4-FFF2-40B4-BE49-F238E27FC236}">
                <a16:creationId xmlns:a16="http://schemas.microsoft.com/office/drawing/2014/main" id="{3779BF27-06F9-407C-1BF9-CA049DBC2FC9}"/>
              </a:ext>
            </a:extLst>
          </p:cNvPr>
          <p:cNvSpPr/>
          <p:nvPr userDrawn="1"/>
        </p:nvSpPr>
        <p:spPr>
          <a:xfrm>
            <a:off x="6373815" y="2217450"/>
            <a:ext cx="161925" cy="8001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67D52AA-3AFA-975E-3E9D-2CE0F20A37E6}"/>
              </a:ext>
            </a:extLst>
          </p:cNvPr>
          <p:cNvSpPr/>
          <p:nvPr userDrawn="1"/>
        </p:nvSpPr>
        <p:spPr>
          <a:xfrm>
            <a:off x="6373815" y="3436650"/>
            <a:ext cx="161925" cy="8001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05124C3B-37A2-F160-490D-6B25B47B9EA9}"/>
              </a:ext>
            </a:extLst>
          </p:cNvPr>
          <p:cNvSpPr/>
          <p:nvPr userDrawn="1"/>
        </p:nvSpPr>
        <p:spPr>
          <a:xfrm>
            <a:off x="6373814" y="4662197"/>
            <a:ext cx="161925" cy="8001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227C5DA2-36BD-CCE3-F8F2-EF1AFF45B727}"/>
              </a:ext>
            </a:extLst>
          </p:cNvPr>
          <p:cNvSpPr txBox="1"/>
          <p:nvPr userDrawn="1"/>
        </p:nvSpPr>
        <p:spPr>
          <a:xfrm>
            <a:off x="6554789" y="3544312"/>
            <a:ext cx="704850" cy="584775"/>
          </a:xfrm>
          <a:prstGeom prst="rect">
            <a:avLst/>
          </a:prstGeom>
          <a:noFill/>
        </p:spPr>
        <p:txBody>
          <a:bodyPr wrap="square" rtlCol="0">
            <a:spAutoFit/>
          </a:bodyPr>
          <a:lstStyle/>
          <a:p>
            <a:r>
              <a:rPr lang="de-DE" sz="3200" b="1" dirty="0">
                <a:solidFill>
                  <a:schemeClr val="accent3"/>
                </a:solidFill>
              </a:rPr>
              <a:t>05</a:t>
            </a:r>
          </a:p>
        </p:txBody>
      </p:sp>
      <p:sp>
        <p:nvSpPr>
          <p:cNvPr id="19" name="Textfeld 18">
            <a:extLst>
              <a:ext uri="{FF2B5EF4-FFF2-40B4-BE49-F238E27FC236}">
                <a16:creationId xmlns:a16="http://schemas.microsoft.com/office/drawing/2014/main" id="{FB0E5BB2-1013-02BC-30D5-F2622119DDC4}"/>
              </a:ext>
            </a:extLst>
          </p:cNvPr>
          <p:cNvSpPr txBox="1"/>
          <p:nvPr userDrawn="1"/>
        </p:nvSpPr>
        <p:spPr>
          <a:xfrm>
            <a:off x="6554789" y="2328937"/>
            <a:ext cx="704850" cy="584775"/>
          </a:xfrm>
          <a:prstGeom prst="rect">
            <a:avLst/>
          </a:prstGeom>
          <a:noFill/>
        </p:spPr>
        <p:txBody>
          <a:bodyPr wrap="square" rtlCol="0">
            <a:spAutoFit/>
          </a:bodyPr>
          <a:lstStyle/>
          <a:p>
            <a:r>
              <a:rPr lang="de-DE" sz="3200" b="1" dirty="0">
                <a:solidFill>
                  <a:schemeClr val="accent5"/>
                </a:solidFill>
              </a:rPr>
              <a:t>04</a:t>
            </a:r>
          </a:p>
        </p:txBody>
      </p:sp>
      <p:sp>
        <p:nvSpPr>
          <p:cNvPr id="20" name="Textfeld 19">
            <a:extLst>
              <a:ext uri="{FF2B5EF4-FFF2-40B4-BE49-F238E27FC236}">
                <a16:creationId xmlns:a16="http://schemas.microsoft.com/office/drawing/2014/main" id="{D1216ADE-A5DA-97E1-AD0E-F17D90E2DDC4}"/>
              </a:ext>
            </a:extLst>
          </p:cNvPr>
          <p:cNvSpPr txBox="1"/>
          <p:nvPr userDrawn="1"/>
        </p:nvSpPr>
        <p:spPr>
          <a:xfrm>
            <a:off x="6554789" y="4769859"/>
            <a:ext cx="704850" cy="584775"/>
          </a:xfrm>
          <a:prstGeom prst="rect">
            <a:avLst/>
          </a:prstGeom>
          <a:noFill/>
        </p:spPr>
        <p:txBody>
          <a:bodyPr wrap="square" rtlCol="0">
            <a:spAutoFit/>
          </a:bodyPr>
          <a:lstStyle/>
          <a:p>
            <a:r>
              <a:rPr lang="de-DE" sz="3200" b="1" dirty="0">
                <a:solidFill>
                  <a:schemeClr val="accent2"/>
                </a:solidFill>
              </a:rPr>
              <a:t>06</a:t>
            </a:r>
          </a:p>
        </p:txBody>
      </p:sp>
      <p:sp>
        <p:nvSpPr>
          <p:cNvPr id="21" name="Textplatzhalter 12">
            <a:extLst>
              <a:ext uri="{FF2B5EF4-FFF2-40B4-BE49-F238E27FC236}">
                <a16:creationId xmlns:a16="http://schemas.microsoft.com/office/drawing/2014/main" id="{599E8411-7D33-1BAE-7060-948D1BBD9681}"/>
              </a:ext>
            </a:extLst>
          </p:cNvPr>
          <p:cNvSpPr>
            <a:spLocks noGrp="1"/>
          </p:cNvSpPr>
          <p:nvPr>
            <p:ph type="body" sz="quarter" idx="16"/>
          </p:nvPr>
        </p:nvSpPr>
        <p:spPr>
          <a:xfrm>
            <a:off x="7278688" y="2225100"/>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22" name="Textplatzhalter 12">
            <a:extLst>
              <a:ext uri="{FF2B5EF4-FFF2-40B4-BE49-F238E27FC236}">
                <a16:creationId xmlns:a16="http://schemas.microsoft.com/office/drawing/2014/main" id="{023736D7-BFC8-EC3A-F387-3D378CA17DAA}"/>
              </a:ext>
            </a:extLst>
          </p:cNvPr>
          <p:cNvSpPr>
            <a:spLocks noGrp="1"/>
          </p:cNvSpPr>
          <p:nvPr>
            <p:ph type="body" sz="quarter" idx="17"/>
          </p:nvPr>
        </p:nvSpPr>
        <p:spPr>
          <a:xfrm>
            <a:off x="7278688" y="3436649"/>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
        <p:nvSpPr>
          <p:cNvPr id="23" name="Textplatzhalter 12">
            <a:extLst>
              <a:ext uri="{FF2B5EF4-FFF2-40B4-BE49-F238E27FC236}">
                <a16:creationId xmlns:a16="http://schemas.microsoft.com/office/drawing/2014/main" id="{DEF5F0F2-FE14-57AA-7EFA-E5F700CFAA43}"/>
              </a:ext>
            </a:extLst>
          </p:cNvPr>
          <p:cNvSpPr>
            <a:spLocks noGrp="1"/>
          </p:cNvSpPr>
          <p:nvPr>
            <p:ph type="body" sz="quarter" idx="18"/>
          </p:nvPr>
        </p:nvSpPr>
        <p:spPr>
          <a:xfrm>
            <a:off x="7278688" y="4662196"/>
            <a:ext cx="4333875" cy="800100"/>
          </a:xfrm>
        </p:spPr>
        <p:txBody>
          <a:bodyPr/>
          <a:lstStyle>
            <a:lvl1pPr marL="0" indent="0">
              <a:buNone/>
              <a:defRPr/>
            </a:lvl1pPr>
            <a:lvl2pPr>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261341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A0978-1F23-35D7-4206-7B715F630E7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CFEB3B2-A4D8-F8CA-FA8A-5FBEDBFA715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305B63-253A-9A20-0647-CE22447B1300}"/>
              </a:ext>
            </a:extLst>
          </p:cNvPr>
          <p:cNvSpPr>
            <a:spLocks noGrp="1"/>
          </p:cNvSpPr>
          <p:nvPr>
            <p:ph type="dt" sz="half" idx="10"/>
          </p:nvPr>
        </p:nvSpPr>
        <p:spPr/>
        <p:txBody>
          <a:bodyPr/>
          <a:lstStyle/>
          <a:p>
            <a:fld id="{CAA8A323-30FD-4EE8-B707-7D300A5F9594}" type="datetimeFigureOut">
              <a:rPr lang="de-DE" smtClean="0"/>
              <a:t>10.04.2025</a:t>
            </a:fld>
            <a:endParaRPr lang="de-DE"/>
          </a:p>
        </p:txBody>
      </p:sp>
      <p:sp>
        <p:nvSpPr>
          <p:cNvPr id="5" name="Fußzeilenplatzhalter 4">
            <a:extLst>
              <a:ext uri="{FF2B5EF4-FFF2-40B4-BE49-F238E27FC236}">
                <a16:creationId xmlns:a16="http://schemas.microsoft.com/office/drawing/2014/main" id="{DD8DA35C-41C0-3E08-6179-55226F393C3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1605C1-D1F8-A221-35A4-8E3366CE3A21}"/>
              </a:ext>
            </a:extLst>
          </p:cNvPr>
          <p:cNvSpPr>
            <a:spLocks noGrp="1"/>
          </p:cNvSpPr>
          <p:nvPr>
            <p:ph type="sldNum" sz="quarter" idx="12"/>
          </p:nvPr>
        </p:nvSpPr>
        <p:spPr/>
        <p:txBody>
          <a:bodyPr/>
          <a:lstStyle/>
          <a:p>
            <a:fld id="{D7A1DE99-4C64-44E2-949F-3466A844FE5F}" type="slidenum">
              <a:rPr lang="de-DE" smtClean="0"/>
              <a:t>‹Nr.›</a:t>
            </a:fld>
            <a:endParaRPr lang="de-DE"/>
          </a:p>
        </p:txBody>
      </p:sp>
      <p:pic>
        <p:nvPicPr>
          <p:cNvPr id="7" name="Grafik 6" descr="Ein Bild, das Zeichnung, Entwurf, Kinderkunst, Darstellung enthält.&#10;&#10;Automatisch generierte Beschreibung">
            <a:extLst>
              <a:ext uri="{FF2B5EF4-FFF2-40B4-BE49-F238E27FC236}">
                <a16:creationId xmlns:a16="http://schemas.microsoft.com/office/drawing/2014/main" id="{E6550EF0-4837-482E-61FE-D901A548AB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495" t="4948" r="27726" b="70655"/>
          <a:stretch/>
        </p:blipFill>
        <p:spPr>
          <a:xfrm>
            <a:off x="167825" y="4689049"/>
            <a:ext cx="1304925" cy="1468041"/>
          </a:xfrm>
          <a:prstGeom prst="rect">
            <a:avLst/>
          </a:prstGeom>
        </p:spPr>
      </p:pic>
      <p:pic>
        <p:nvPicPr>
          <p:cNvPr id="8" name="Grafik 7" descr="Ein Bild, das Zeichnung, Entwurf, Kinderkunst, Darstellung enthält.&#10;&#10;Automatisch generierte Beschreibung">
            <a:extLst>
              <a:ext uri="{FF2B5EF4-FFF2-40B4-BE49-F238E27FC236}">
                <a16:creationId xmlns:a16="http://schemas.microsoft.com/office/drawing/2014/main" id="{10CF0A8C-E720-C849-E40E-85DF63877565}"/>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59656" b="82672" l="53169" r="70913">
                        <a14:foregroundMark x1="66286" y1="62103" x2="66286" y2="62103"/>
                        <a14:foregroundMark x1="68885" y1="62302" x2="68885" y2="62302"/>
                        <a14:foregroundMark x1="67554" y1="60847" x2="67554" y2="60847"/>
                        <a14:foregroundMark x1="66096" y1="59722" x2="66096" y2="59722"/>
                        <a14:foregroundMark x1="62421" y1="71098" x2="62421" y2="71098"/>
                        <a14:foregroundMark x1="63561" y1="69907" x2="63561" y2="69907"/>
                        <a14:foregroundMark x1="65209" y1="68452" x2="65209" y2="68452"/>
                        <a14:foregroundMark x1="70913" y1="61971" x2="70913" y2="61971"/>
                      </a14:backgroundRemoval>
                    </a14:imgEffect>
                  </a14:imgLayer>
                </a14:imgProps>
              </a:ext>
              <a:ext uri="{28A0092B-C50C-407E-A947-70E740481C1C}">
                <a14:useLocalDpi xmlns:a14="http://schemas.microsoft.com/office/drawing/2010/main" val="0"/>
              </a:ext>
            </a:extLst>
          </a:blip>
          <a:srcRect l="51205" t="58653" r="28571" b="14610"/>
          <a:stretch/>
        </p:blipFill>
        <p:spPr>
          <a:xfrm>
            <a:off x="10557928" y="1145729"/>
            <a:ext cx="1049879" cy="1329954"/>
          </a:xfrm>
          <a:prstGeom prst="rect">
            <a:avLst/>
          </a:prstGeom>
        </p:spPr>
      </p:pic>
    </p:spTree>
    <p:extLst>
      <p:ext uri="{BB962C8B-B14F-4D97-AF65-F5344CB8AC3E}">
        <p14:creationId xmlns:p14="http://schemas.microsoft.com/office/powerpoint/2010/main" val="162013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p:bg>
      <p:bgPr>
        <a:solidFill>
          <a:schemeClr val="accent6">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A0978-1F23-35D7-4206-7B715F630E7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CFEB3B2-A4D8-F8CA-FA8A-5FBEDBFA7152}"/>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7305B63-253A-9A20-0647-CE22447B1300}"/>
              </a:ext>
            </a:extLst>
          </p:cNvPr>
          <p:cNvSpPr>
            <a:spLocks noGrp="1"/>
          </p:cNvSpPr>
          <p:nvPr>
            <p:ph type="dt" sz="half" idx="10"/>
          </p:nvPr>
        </p:nvSpPr>
        <p:spPr/>
        <p:txBody>
          <a:bodyPr/>
          <a:lstStyle/>
          <a:p>
            <a:fld id="{CAA8A323-30FD-4EE8-B707-7D300A5F9594}" type="datetimeFigureOut">
              <a:rPr lang="de-DE" smtClean="0"/>
              <a:t>10.04.2025</a:t>
            </a:fld>
            <a:endParaRPr lang="de-DE"/>
          </a:p>
        </p:txBody>
      </p:sp>
      <p:sp>
        <p:nvSpPr>
          <p:cNvPr id="5" name="Fußzeilenplatzhalter 4">
            <a:extLst>
              <a:ext uri="{FF2B5EF4-FFF2-40B4-BE49-F238E27FC236}">
                <a16:creationId xmlns:a16="http://schemas.microsoft.com/office/drawing/2014/main" id="{DD8DA35C-41C0-3E08-6179-55226F393C3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1605C1-D1F8-A221-35A4-8E3366CE3A21}"/>
              </a:ext>
            </a:extLst>
          </p:cNvPr>
          <p:cNvSpPr>
            <a:spLocks noGrp="1"/>
          </p:cNvSpPr>
          <p:nvPr>
            <p:ph type="sldNum" sz="quarter" idx="12"/>
          </p:nvPr>
        </p:nvSpPr>
        <p:spPr/>
        <p:txBody>
          <a:bodyPr/>
          <a:lstStyle/>
          <a:p>
            <a:fld id="{D7A1DE99-4C64-44E2-949F-3466A844FE5F}" type="slidenum">
              <a:rPr lang="de-DE" smtClean="0"/>
              <a:t>‹Nr.›</a:t>
            </a:fld>
            <a:endParaRPr lang="de-DE"/>
          </a:p>
        </p:txBody>
      </p:sp>
    </p:spTree>
    <p:extLst>
      <p:ext uri="{BB962C8B-B14F-4D97-AF65-F5344CB8AC3E}">
        <p14:creationId xmlns:p14="http://schemas.microsoft.com/office/powerpoint/2010/main" val="76471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C609336-0BAB-72E4-8763-FCA22CF7355F}"/>
              </a:ext>
            </a:extLst>
          </p:cNvPr>
          <p:cNvSpPr/>
          <p:nvPr userDrawn="1"/>
        </p:nvSpPr>
        <p:spPr bwMode="auto">
          <a:xfrm>
            <a:off x="0" y="0"/>
            <a:ext cx="3107552" cy="6858000"/>
          </a:xfrm>
          <a:prstGeom prst="rect">
            <a:avLst/>
          </a:prstGeom>
          <a:solidFill>
            <a:srgbClr val="FFCB05"/>
          </a:solidFill>
          <a:ln w="9525" cap="flat" cmpd="sng" algn="ctr">
            <a:solidFill>
              <a:srgbClr val="FFCB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8" charset="-128"/>
            </a:endParaRPr>
          </a:p>
        </p:txBody>
      </p:sp>
      <p:sp>
        <p:nvSpPr>
          <p:cNvPr id="5" name="Textfeld 4">
            <a:extLst>
              <a:ext uri="{FF2B5EF4-FFF2-40B4-BE49-F238E27FC236}">
                <a16:creationId xmlns:a16="http://schemas.microsoft.com/office/drawing/2014/main" id="{A337E82E-3274-0C22-BDE2-5382972D0A35}"/>
              </a:ext>
            </a:extLst>
          </p:cNvPr>
          <p:cNvSpPr txBox="1"/>
          <p:nvPr userDrawn="1"/>
        </p:nvSpPr>
        <p:spPr>
          <a:xfrm>
            <a:off x="425653" y="2967335"/>
            <a:ext cx="2405903" cy="923330"/>
          </a:xfrm>
          <a:prstGeom prst="rect">
            <a:avLst/>
          </a:prstGeom>
          <a:noFill/>
        </p:spPr>
        <p:txBody>
          <a:bodyPr wrap="square" rtlCol="0">
            <a:spAutoFit/>
          </a:bodyPr>
          <a:lstStyle/>
          <a:p>
            <a:r>
              <a:rPr lang="de-DE" sz="5400" b="1" dirty="0">
                <a:solidFill>
                  <a:schemeClr val="tx1"/>
                </a:solidFill>
                <a:latin typeface="+mj-lt"/>
              </a:rPr>
              <a:t>TEAM</a:t>
            </a:r>
          </a:p>
        </p:txBody>
      </p:sp>
      <p:grpSp>
        <p:nvGrpSpPr>
          <p:cNvPr id="17" name="Gruppieren 16">
            <a:extLst>
              <a:ext uri="{FF2B5EF4-FFF2-40B4-BE49-F238E27FC236}">
                <a16:creationId xmlns:a16="http://schemas.microsoft.com/office/drawing/2014/main" id="{1CA15AEF-BC50-4B0B-481D-8671FB2AC982}"/>
              </a:ext>
            </a:extLst>
          </p:cNvPr>
          <p:cNvGrpSpPr/>
          <p:nvPr userDrawn="1"/>
        </p:nvGrpSpPr>
        <p:grpSpPr>
          <a:xfrm>
            <a:off x="3983891" y="389029"/>
            <a:ext cx="2151077" cy="1824840"/>
            <a:chOff x="3679236" y="333374"/>
            <a:chExt cx="2151077" cy="1824840"/>
          </a:xfrm>
        </p:grpSpPr>
        <p:pic>
          <p:nvPicPr>
            <p:cNvPr id="9" name="Picture 8" descr=" Renate Berner">
              <a:extLst>
                <a:ext uri="{FF2B5EF4-FFF2-40B4-BE49-F238E27FC236}">
                  <a16:creationId xmlns:a16="http://schemas.microsoft.com/office/drawing/2014/main" id="{FDFD5B23-E447-98F9-8329-438CCB6B239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79776" y="333374"/>
              <a:ext cx="1350000" cy="1350000"/>
            </a:xfrm>
            <a:prstGeom prst="rect">
              <a:avLst/>
            </a:prstGeom>
            <a:ln>
              <a:noFill/>
            </a:ln>
            <a:effectLst>
              <a:outerShdw blurRad="292100" dist="139700" dir="2700000" algn="tl" rotWithShape="0">
                <a:srgbClr val="333333">
                  <a:alpha val="65000"/>
                </a:srgbClr>
              </a:outerShdw>
            </a:effectLst>
          </p:spPr>
        </p:pic>
        <p:sp>
          <p:nvSpPr>
            <p:cNvPr id="2" name="Textfeld 1">
              <a:extLst>
                <a:ext uri="{FF2B5EF4-FFF2-40B4-BE49-F238E27FC236}">
                  <a16:creationId xmlns:a16="http://schemas.microsoft.com/office/drawing/2014/main" id="{1ADD05C1-914E-3BB2-16BE-45CE27300A50}"/>
                </a:ext>
              </a:extLst>
            </p:cNvPr>
            <p:cNvSpPr txBox="1"/>
            <p:nvPr userDrawn="1"/>
          </p:nvSpPr>
          <p:spPr>
            <a:xfrm>
              <a:off x="3679236" y="1681160"/>
              <a:ext cx="2151077" cy="477054"/>
            </a:xfrm>
            <a:prstGeom prst="rect">
              <a:avLst/>
            </a:prstGeom>
            <a:solidFill>
              <a:schemeClr val="bg1">
                <a:alpha val="35000"/>
              </a:schemeClr>
            </a:solidFill>
          </p:spPr>
          <p:txBody>
            <a:bodyPr wrap="square" rtlCol="0">
              <a:spAutoFit/>
            </a:bodyPr>
            <a:lstStyle/>
            <a:p>
              <a:pPr algn="ctr"/>
              <a:r>
                <a:rPr lang="de-DE" sz="1400" dirty="0"/>
                <a:t>Renate Berner</a:t>
              </a:r>
            </a:p>
            <a:p>
              <a:pPr algn="ctr"/>
              <a:r>
                <a:rPr lang="de-DE" sz="1100" dirty="0"/>
                <a:t>wissenschaftliche Mitarbeiterin</a:t>
              </a:r>
            </a:p>
          </p:txBody>
        </p:sp>
      </p:grpSp>
      <p:grpSp>
        <p:nvGrpSpPr>
          <p:cNvPr id="19" name="Gruppieren 18">
            <a:extLst>
              <a:ext uri="{FF2B5EF4-FFF2-40B4-BE49-F238E27FC236}">
                <a16:creationId xmlns:a16="http://schemas.microsoft.com/office/drawing/2014/main" id="{FDF1FD49-3E09-AC51-84EC-4D34D76FA831}"/>
              </a:ext>
            </a:extLst>
          </p:cNvPr>
          <p:cNvGrpSpPr/>
          <p:nvPr userDrawn="1"/>
        </p:nvGrpSpPr>
        <p:grpSpPr>
          <a:xfrm>
            <a:off x="9666387" y="2417816"/>
            <a:ext cx="2262261" cy="1990151"/>
            <a:chOff x="6192555" y="692696"/>
            <a:chExt cx="2262261" cy="1990151"/>
          </a:xfrm>
        </p:grpSpPr>
        <p:pic>
          <p:nvPicPr>
            <p:cNvPr id="14" name="Picture 18" descr=" Christina  Kuhn">
              <a:extLst>
                <a:ext uri="{FF2B5EF4-FFF2-40B4-BE49-F238E27FC236}">
                  <a16:creationId xmlns:a16="http://schemas.microsoft.com/office/drawing/2014/main" id="{61AD417A-0D90-6B87-5562-6AE3CC24C65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48686" y="692696"/>
              <a:ext cx="1350000" cy="1350000"/>
            </a:xfrm>
            <a:prstGeom prst="rect">
              <a:avLst/>
            </a:prstGeom>
            <a:ln>
              <a:noFill/>
            </a:ln>
            <a:effectLst>
              <a:outerShdw blurRad="292100" dist="139700" dir="2700000" algn="tl" rotWithShape="0">
                <a:srgbClr val="333333">
                  <a:alpha val="65000"/>
                </a:srgbClr>
              </a:outerShdw>
            </a:effectLst>
          </p:spPr>
        </p:pic>
        <p:sp>
          <p:nvSpPr>
            <p:cNvPr id="18" name="Textfeld 17">
              <a:extLst>
                <a:ext uri="{FF2B5EF4-FFF2-40B4-BE49-F238E27FC236}">
                  <a16:creationId xmlns:a16="http://schemas.microsoft.com/office/drawing/2014/main" id="{F0E0D937-9CA6-EF81-F4FE-C9C269B59E09}"/>
                </a:ext>
              </a:extLst>
            </p:cNvPr>
            <p:cNvSpPr txBox="1"/>
            <p:nvPr userDrawn="1"/>
          </p:nvSpPr>
          <p:spPr>
            <a:xfrm>
              <a:off x="6192555" y="2036516"/>
              <a:ext cx="2262261" cy="646331"/>
            </a:xfrm>
            <a:prstGeom prst="rect">
              <a:avLst/>
            </a:prstGeom>
            <a:noFill/>
          </p:spPr>
          <p:txBody>
            <a:bodyPr wrap="square" rtlCol="0">
              <a:spAutoFit/>
            </a:bodyPr>
            <a:lstStyle/>
            <a:p>
              <a:pPr algn="ctr"/>
              <a:r>
                <a:rPr lang="de-DE" sz="1400" dirty="0"/>
                <a:t>Christina Kuhn</a:t>
              </a:r>
            </a:p>
            <a:p>
              <a:pPr algn="ctr"/>
              <a:r>
                <a:rPr lang="de-DE" sz="1100" dirty="0"/>
                <a:t>Geschäftsführerin und wissenschaftliche Leitung</a:t>
              </a:r>
            </a:p>
          </p:txBody>
        </p:sp>
      </p:grpSp>
      <p:grpSp>
        <p:nvGrpSpPr>
          <p:cNvPr id="21" name="Gruppieren 20">
            <a:extLst>
              <a:ext uri="{FF2B5EF4-FFF2-40B4-BE49-F238E27FC236}">
                <a16:creationId xmlns:a16="http://schemas.microsoft.com/office/drawing/2014/main" id="{793EDAFA-F501-CBA1-AB90-601F925D7A07}"/>
              </a:ext>
            </a:extLst>
          </p:cNvPr>
          <p:cNvGrpSpPr/>
          <p:nvPr userDrawn="1"/>
        </p:nvGrpSpPr>
        <p:grpSpPr>
          <a:xfrm>
            <a:off x="3287688" y="2501139"/>
            <a:ext cx="1909251" cy="1823505"/>
            <a:chOff x="4308093" y="2450348"/>
            <a:chExt cx="1909251" cy="1823505"/>
          </a:xfrm>
        </p:grpSpPr>
        <p:pic>
          <p:nvPicPr>
            <p:cNvPr id="6" name="Picture 2" descr=" Pauline Pfefferkorn">
              <a:extLst>
                <a:ext uri="{FF2B5EF4-FFF2-40B4-BE49-F238E27FC236}">
                  <a16:creationId xmlns:a16="http://schemas.microsoft.com/office/drawing/2014/main" id="{E47F00BD-A50A-0CB9-AFFA-A0D1B0224E0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35352" y="2450348"/>
              <a:ext cx="1350000" cy="1350000"/>
            </a:xfrm>
            <a:prstGeom prst="rect">
              <a:avLst/>
            </a:prstGeom>
            <a:ln>
              <a:noFill/>
            </a:ln>
            <a:effectLst>
              <a:outerShdw blurRad="292100" dist="139700" dir="2700000" algn="tl" rotWithShape="0">
                <a:srgbClr val="333333">
                  <a:alpha val="65000"/>
                </a:srgbClr>
              </a:outerShdw>
            </a:effectLst>
          </p:spPr>
        </p:pic>
        <p:sp>
          <p:nvSpPr>
            <p:cNvPr id="20" name="Textfeld 19">
              <a:extLst>
                <a:ext uri="{FF2B5EF4-FFF2-40B4-BE49-F238E27FC236}">
                  <a16:creationId xmlns:a16="http://schemas.microsoft.com/office/drawing/2014/main" id="{1700A307-26B0-C1D5-3F88-9C503640FF77}"/>
                </a:ext>
              </a:extLst>
            </p:cNvPr>
            <p:cNvSpPr txBox="1"/>
            <p:nvPr userDrawn="1"/>
          </p:nvSpPr>
          <p:spPr>
            <a:xfrm>
              <a:off x="4308093" y="3796799"/>
              <a:ext cx="1909251" cy="477054"/>
            </a:xfrm>
            <a:prstGeom prst="rect">
              <a:avLst/>
            </a:prstGeom>
            <a:noFill/>
          </p:spPr>
          <p:txBody>
            <a:bodyPr wrap="square" rtlCol="0">
              <a:spAutoFit/>
            </a:bodyPr>
            <a:lstStyle/>
            <a:p>
              <a:pPr algn="ctr"/>
              <a:r>
                <a:rPr lang="de-DE" sz="1400" dirty="0"/>
                <a:t>Pauline Pfefferkorn</a:t>
              </a:r>
            </a:p>
            <a:p>
              <a:pPr algn="ctr"/>
              <a:r>
                <a:rPr lang="de-DE" sz="1100" dirty="0"/>
                <a:t>studentische Aushilfe</a:t>
              </a:r>
            </a:p>
          </p:txBody>
        </p:sp>
      </p:grpSp>
      <p:grpSp>
        <p:nvGrpSpPr>
          <p:cNvPr id="23" name="Gruppieren 22">
            <a:extLst>
              <a:ext uri="{FF2B5EF4-FFF2-40B4-BE49-F238E27FC236}">
                <a16:creationId xmlns:a16="http://schemas.microsoft.com/office/drawing/2014/main" id="{BB1A83AA-A252-CADF-321A-558D05DB539B}"/>
              </a:ext>
            </a:extLst>
          </p:cNvPr>
          <p:cNvGrpSpPr/>
          <p:nvPr userDrawn="1"/>
        </p:nvGrpSpPr>
        <p:grpSpPr>
          <a:xfrm>
            <a:off x="3531507" y="4601263"/>
            <a:ext cx="2033264" cy="1996089"/>
            <a:chOff x="9130712" y="1100590"/>
            <a:chExt cx="2033264" cy="1996089"/>
          </a:xfrm>
        </p:grpSpPr>
        <p:pic>
          <p:nvPicPr>
            <p:cNvPr id="7" name="Picture 4" descr="Dr. Anja Rutenkröger">
              <a:extLst>
                <a:ext uri="{FF2B5EF4-FFF2-40B4-BE49-F238E27FC236}">
                  <a16:creationId xmlns:a16="http://schemas.microsoft.com/office/drawing/2014/main" id="{2EF334BB-E7A0-D9E3-BA5D-1E10752E0C7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453448" y="1100590"/>
              <a:ext cx="1349758" cy="1349758"/>
            </a:xfrm>
            <a:prstGeom prst="rect">
              <a:avLst/>
            </a:prstGeom>
            <a:ln>
              <a:noFill/>
            </a:ln>
            <a:effectLst>
              <a:outerShdw blurRad="292100" dist="139700" dir="2700000" algn="tl" rotWithShape="0">
                <a:srgbClr val="333333">
                  <a:alpha val="65000"/>
                </a:srgbClr>
              </a:outerShdw>
            </a:effectLst>
          </p:spPr>
        </p:pic>
        <p:sp>
          <p:nvSpPr>
            <p:cNvPr id="22" name="Textfeld 21">
              <a:extLst>
                <a:ext uri="{FF2B5EF4-FFF2-40B4-BE49-F238E27FC236}">
                  <a16:creationId xmlns:a16="http://schemas.microsoft.com/office/drawing/2014/main" id="{5AA3C9C8-B361-E2E0-F4B8-461FC622FD71}"/>
                </a:ext>
              </a:extLst>
            </p:cNvPr>
            <p:cNvSpPr txBox="1"/>
            <p:nvPr userDrawn="1"/>
          </p:nvSpPr>
          <p:spPr>
            <a:xfrm>
              <a:off x="9130712" y="2450348"/>
              <a:ext cx="2033264" cy="646331"/>
            </a:xfrm>
            <a:prstGeom prst="rect">
              <a:avLst/>
            </a:prstGeom>
            <a:noFill/>
          </p:spPr>
          <p:txBody>
            <a:bodyPr wrap="square" rtlCol="0">
              <a:spAutoFit/>
            </a:bodyPr>
            <a:lstStyle/>
            <a:p>
              <a:pPr algn="ctr"/>
              <a:r>
                <a:rPr lang="de-DE" sz="1400" dirty="0"/>
                <a:t>Dr. Anja Rutenkröger</a:t>
              </a:r>
            </a:p>
            <a:p>
              <a:pPr algn="ctr"/>
              <a:r>
                <a:rPr lang="de-DE" sz="1100" dirty="0"/>
                <a:t>Geschäftsführerin und wissenschaftliche Leitung</a:t>
              </a:r>
            </a:p>
          </p:txBody>
        </p:sp>
      </p:grpSp>
      <p:grpSp>
        <p:nvGrpSpPr>
          <p:cNvPr id="25" name="Gruppieren 24">
            <a:extLst>
              <a:ext uri="{FF2B5EF4-FFF2-40B4-BE49-F238E27FC236}">
                <a16:creationId xmlns:a16="http://schemas.microsoft.com/office/drawing/2014/main" id="{8D388D54-7469-756E-2BDC-8125ABC40E47}"/>
              </a:ext>
            </a:extLst>
          </p:cNvPr>
          <p:cNvGrpSpPr/>
          <p:nvPr userDrawn="1"/>
        </p:nvGrpSpPr>
        <p:grpSpPr>
          <a:xfrm>
            <a:off x="5231904" y="2501578"/>
            <a:ext cx="2262261" cy="1822626"/>
            <a:chOff x="6156996" y="2473996"/>
            <a:chExt cx="2262261" cy="1822626"/>
          </a:xfrm>
        </p:grpSpPr>
        <p:pic>
          <p:nvPicPr>
            <p:cNvPr id="11" name="Picture 12" descr=" Ulrike Fischer">
              <a:extLst>
                <a:ext uri="{FF2B5EF4-FFF2-40B4-BE49-F238E27FC236}">
                  <a16:creationId xmlns:a16="http://schemas.microsoft.com/office/drawing/2014/main" id="{28EDCAE1-8655-0DEF-4D82-572591C79E8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613127" y="2473996"/>
              <a:ext cx="1350000" cy="1350000"/>
            </a:xfrm>
            <a:prstGeom prst="rect">
              <a:avLst/>
            </a:prstGeom>
            <a:ln>
              <a:noFill/>
            </a:ln>
            <a:effectLst>
              <a:outerShdw blurRad="292100" dist="139700" dir="2700000" algn="tl" rotWithShape="0">
                <a:srgbClr val="333333">
                  <a:alpha val="65000"/>
                </a:srgbClr>
              </a:outerShdw>
            </a:effectLst>
          </p:spPr>
        </p:pic>
        <p:sp>
          <p:nvSpPr>
            <p:cNvPr id="24" name="Textfeld 23">
              <a:extLst>
                <a:ext uri="{FF2B5EF4-FFF2-40B4-BE49-F238E27FC236}">
                  <a16:creationId xmlns:a16="http://schemas.microsoft.com/office/drawing/2014/main" id="{BEB631DA-3703-9AF4-9035-AAA195C808BF}"/>
                </a:ext>
              </a:extLst>
            </p:cNvPr>
            <p:cNvSpPr txBox="1"/>
            <p:nvPr userDrawn="1"/>
          </p:nvSpPr>
          <p:spPr>
            <a:xfrm>
              <a:off x="6156996" y="3819568"/>
              <a:ext cx="2262261" cy="477054"/>
            </a:xfrm>
            <a:prstGeom prst="rect">
              <a:avLst/>
            </a:prstGeom>
            <a:noFill/>
          </p:spPr>
          <p:txBody>
            <a:bodyPr wrap="square" rtlCol="0">
              <a:spAutoFit/>
            </a:bodyPr>
            <a:lstStyle/>
            <a:p>
              <a:pPr algn="ctr"/>
              <a:r>
                <a:rPr lang="de-DE" sz="1400" dirty="0"/>
                <a:t>Ulrike Fischer</a:t>
              </a:r>
            </a:p>
            <a:p>
              <a:pPr algn="ctr"/>
              <a:r>
                <a:rPr lang="de-DE" sz="1100" dirty="0"/>
                <a:t>wissenschaftliche Assistenz</a:t>
              </a:r>
            </a:p>
          </p:txBody>
        </p:sp>
      </p:grpSp>
      <p:grpSp>
        <p:nvGrpSpPr>
          <p:cNvPr id="27" name="Gruppieren 26">
            <a:extLst>
              <a:ext uri="{FF2B5EF4-FFF2-40B4-BE49-F238E27FC236}">
                <a16:creationId xmlns:a16="http://schemas.microsoft.com/office/drawing/2014/main" id="{A854D0EE-3D30-4BD6-FB39-F42DAE6DB479}"/>
              </a:ext>
            </a:extLst>
          </p:cNvPr>
          <p:cNvGrpSpPr/>
          <p:nvPr userDrawn="1"/>
        </p:nvGrpSpPr>
        <p:grpSpPr>
          <a:xfrm>
            <a:off x="7464152" y="2491670"/>
            <a:ext cx="2262261" cy="1842443"/>
            <a:chOff x="3697132" y="4511764"/>
            <a:chExt cx="2262261" cy="1842443"/>
          </a:xfrm>
        </p:grpSpPr>
        <p:pic>
          <p:nvPicPr>
            <p:cNvPr id="10" name="Picture 10" descr=" Beatrix Dotzauer">
              <a:extLst>
                <a:ext uri="{FF2B5EF4-FFF2-40B4-BE49-F238E27FC236}">
                  <a16:creationId xmlns:a16="http://schemas.microsoft.com/office/drawing/2014/main" id="{35280F20-23F4-4C3C-ECEE-60DF8915350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121771" y="4511764"/>
              <a:ext cx="1350000" cy="1350000"/>
            </a:xfrm>
            <a:prstGeom prst="rect">
              <a:avLst/>
            </a:prstGeom>
            <a:ln>
              <a:noFill/>
            </a:ln>
            <a:effectLst>
              <a:outerShdw blurRad="292100" dist="139700" dir="2700000" algn="tl" rotWithShape="0">
                <a:srgbClr val="333333">
                  <a:alpha val="65000"/>
                </a:srgbClr>
              </a:outerShdw>
            </a:effectLst>
          </p:spPr>
        </p:pic>
        <p:sp>
          <p:nvSpPr>
            <p:cNvPr id="26" name="Textfeld 25">
              <a:extLst>
                <a:ext uri="{FF2B5EF4-FFF2-40B4-BE49-F238E27FC236}">
                  <a16:creationId xmlns:a16="http://schemas.microsoft.com/office/drawing/2014/main" id="{4D2D6CF0-40A7-1ADF-3C19-D184E72F90CD}"/>
                </a:ext>
              </a:extLst>
            </p:cNvPr>
            <p:cNvSpPr txBox="1"/>
            <p:nvPr userDrawn="1"/>
          </p:nvSpPr>
          <p:spPr>
            <a:xfrm>
              <a:off x="3697132" y="5861764"/>
              <a:ext cx="2262261" cy="492443"/>
            </a:xfrm>
            <a:prstGeom prst="rect">
              <a:avLst/>
            </a:prstGeom>
            <a:noFill/>
          </p:spPr>
          <p:txBody>
            <a:bodyPr wrap="square" rtlCol="0">
              <a:spAutoFit/>
            </a:bodyPr>
            <a:lstStyle/>
            <a:p>
              <a:pPr algn="ctr"/>
              <a:r>
                <a:rPr lang="de-DE" sz="1400" dirty="0"/>
                <a:t>Beatrix Dotzauer</a:t>
              </a:r>
            </a:p>
            <a:p>
              <a:pPr algn="ctr"/>
              <a:r>
                <a:rPr lang="de-DE" sz="1100" dirty="0"/>
                <a:t>Assistenz der Geschäftsführung</a:t>
              </a:r>
            </a:p>
          </p:txBody>
        </p:sp>
      </p:grpSp>
      <p:grpSp>
        <p:nvGrpSpPr>
          <p:cNvPr id="29" name="Gruppieren 28">
            <a:extLst>
              <a:ext uri="{FF2B5EF4-FFF2-40B4-BE49-F238E27FC236}">
                <a16:creationId xmlns:a16="http://schemas.microsoft.com/office/drawing/2014/main" id="{8CAC4638-D513-4638-4098-B3647810A658}"/>
              </a:ext>
            </a:extLst>
          </p:cNvPr>
          <p:cNvGrpSpPr/>
          <p:nvPr userDrawn="1"/>
        </p:nvGrpSpPr>
        <p:grpSpPr>
          <a:xfrm>
            <a:off x="6031403" y="4604951"/>
            <a:ext cx="2262261" cy="1795849"/>
            <a:chOff x="6156996" y="4542969"/>
            <a:chExt cx="2262261" cy="1795849"/>
          </a:xfrm>
        </p:grpSpPr>
        <p:pic>
          <p:nvPicPr>
            <p:cNvPr id="12" name="Picture 14" descr=" Vanessa  Heck">
              <a:extLst>
                <a:ext uri="{FF2B5EF4-FFF2-40B4-BE49-F238E27FC236}">
                  <a16:creationId xmlns:a16="http://schemas.microsoft.com/office/drawing/2014/main" id="{0191A9D9-85AC-34E9-AEB1-96D7B39B2E9F}"/>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13126" y="4542969"/>
              <a:ext cx="1350000" cy="1350000"/>
            </a:xfrm>
            <a:prstGeom prst="rect">
              <a:avLst/>
            </a:prstGeom>
            <a:ln>
              <a:noFill/>
            </a:ln>
            <a:effectLst>
              <a:outerShdw blurRad="292100" dist="139700" dir="2700000" algn="tl" rotWithShape="0">
                <a:srgbClr val="333333">
                  <a:alpha val="65000"/>
                </a:srgbClr>
              </a:outerShdw>
            </a:effectLst>
          </p:spPr>
        </p:pic>
        <p:sp>
          <p:nvSpPr>
            <p:cNvPr id="28" name="Textfeld 27">
              <a:extLst>
                <a:ext uri="{FF2B5EF4-FFF2-40B4-BE49-F238E27FC236}">
                  <a16:creationId xmlns:a16="http://schemas.microsoft.com/office/drawing/2014/main" id="{4E77BA95-B92B-52B3-D0C9-116AB2DAB714}"/>
                </a:ext>
              </a:extLst>
            </p:cNvPr>
            <p:cNvSpPr txBox="1"/>
            <p:nvPr userDrawn="1"/>
          </p:nvSpPr>
          <p:spPr>
            <a:xfrm>
              <a:off x="6156996" y="5861764"/>
              <a:ext cx="2262261" cy="477054"/>
            </a:xfrm>
            <a:prstGeom prst="rect">
              <a:avLst/>
            </a:prstGeom>
            <a:noFill/>
          </p:spPr>
          <p:txBody>
            <a:bodyPr wrap="square" rtlCol="0">
              <a:spAutoFit/>
            </a:bodyPr>
            <a:lstStyle/>
            <a:p>
              <a:pPr algn="ctr"/>
              <a:r>
                <a:rPr lang="de-DE" sz="1400" dirty="0"/>
                <a:t>Vanessa Heck</a:t>
              </a:r>
            </a:p>
            <a:p>
              <a:pPr algn="ctr"/>
              <a:r>
                <a:rPr lang="de-DE" sz="1100" dirty="0"/>
                <a:t>wissenschaftliche Mitarbeiterin</a:t>
              </a:r>
            </a:p>
          </p:txBody>
        </p:sp>
      </p:grpSp>
      <p:grpSp>
        <p:nvGrpSpPr>
          <p:cNvPr id="31" name="Gruppieren 30">
            <a:extLst>
              <a:ext uri="{FF2B5EF4-FFF2-40B4-BE49-F238E27FC236}">
                <a16:creationId xmlns:a16="http://schemas.microsoft.com/office/drawing/2014/main" id="{9DDB019E-66D2-E5C4-572C-6822384A380E}"/>
              </a:ext>
            </a:extLst>
          </p:cNvPr>
          <p:cNvGrpSpPr/>
          <p:nvPr userDrawn="1"/>
        </p:nvGrpSpPr>
        <p:grpSpPr>
          <a:xfrm>
            <a:off x="8760296" y="4588318"/>
            <a:ext cx="2262261" cy="1812482"/>
            <a:chOff x="8688288" y="4718603"/>
            <a:chExt cx="2262261" cy="1812482"/>
          </a:xfrm>
        </p:grpSpPr>
        <p:pic>
          <p:nvPicPr>
            <p:cNvPr id="13" name="Picture 16" descr=" Ira  Klas">
              <a:extLst>
                <a:ext uri="{FF2B5EF4-FFF2-40B4-BE49-F238E27FC236}">
                  <a16:creationId xmlns:a16="http://schemas.microsoft.com/office/drawing/2014/main" id="{FA923D56-EB47-E510-058F-234373D8E5D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144418" y="4718603"/>
              <a:ext cx="1350000" cy="1350000"/>
            </a:xfrm>
            <a:prstGeom prst="rect">
              <a:avLst/>
            </a:prstGeom>
            <a:ln>
              <a:noFill/>
            </a:ln>
            <a:effectLst>
              <a:outerShdw blurRad="292100" dist="139700" dir="2700000" algn="tl" rotWithShape="0">
                <a:srgbClr val="333333">
                  <a:alpha val="65000"/>
                </a:srgbClr>
              </a:outerShdw>
            </a:effectLst>
          </p:spPr>
        </p:pic>
        <p:sp>
          <p:nvSpPr>
            <p:cNvPr id="30" name="Textfeld 29">
              <a:extLst>
                <a:ext uri="{FF2B5EF4-FFF2-40B4-BE49-F238E27FC236}">
                  <a16:creationId xmlns:a16="http://schemas.microsoft.com/office/drawing/2014/main" id="{F8ED0F08-7551-5B12-2D85-9DF9696D08F0}"/>
                </a:ext>
              </a:extLst>
            </p:cNvPr>
            <p:cNvSpPr txBox="1"/>
            <p:nvPr userDrawn="1"/>
          </p:nvSpPr>
          <p:spPr>
            <a:xfrm>
              <a:off x="8688288" y="6054031"/>
              <a:ext cx="2262261" cy="477054"/>
            </a:xfrm>
            <a:prstGeom prst="rect">
              <a:avLst/>
            </a:prstGeom>
            <a:noFill/>
          </p:spPr>
          <p:txBody>
            <a:bodyPr wrap="square" rtlCol="0">
              <a:spAutoFit/>
            </a:bodyPr>
            <a:lstStyle/>
            <a:p>
              <a:pPr algn="ctr"/>
              <a:r>
                <a:rPr lang="de-DE" sz="1400" dirty="0"/>
                <a:t>Ira Klas</a:t>
              </a:r>
            </a:p>
            <a:p>
              <a:pPr algn="ctr"/>
              <a:r>
                <a:rPr lang="de-DE" sz="1100" dirty="0"/>
                <a:t>wissenschaftliche Mitarbeiterin</a:t>
              </a:r>
            </a:p>
          </p:txBody>
        </p:sp>
      </p:grpSp>
      <p:grpSp>
        <p:nvGrpSpPr>
          <p:cNvPr id="33" name="Gruppieren 32">
            <a:extLst>
              <a:ext uri="{FF2B5EF4-FFF2-40B4-BE49-F238E27FC236}">
                <a16:creationId xmlns:a16="http://schemas.microsoft.com/office/drawing/2014/main" id="{C4DBECC7-BC23-7E0D-6995-30B979C73FA0}"/>
              </a:ext>
            </a:extLst>
          </p:cNvPr>
          <p:cNvGrpSpPr/>
          <p:nvPr userDrawn="1"/>
        </p:nvGrpSpPr>
        <p:grpSpPr>
          <a:xfrm>
            <a:off x="6363034" y="389029"/>
            <a:ext cx="2262261" cy="1813622"/>
            <a:chOff x="8365749" y="1039743"/>
            <a:chExt cx="2262261" cy="1813622"/>
          </a:xfrm>
        </p:grpSpPr>
        <p:pic>
          <p:nvPicPr>
            <p:cNvPr id="16" name="Picture 22" descr=" Sümeyra Öztürk">
              <a:extLst>
                <a:ext uri="{FF2B5EF4-FFF2-40B4-BE49-F238E27FC236}">
                  <a16:creationId xmlns:a16="http://schemas.microsoft.com/office/drawing/2014/main" id="{9509FE69-2A77-1D83-0D7B-9B383706D0C9}"/>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821880" y="1039743"/>
              <a:ext cx="1350000" cy="1350000"/>
            </a:xfrm>
            <a:prstGeom prst="rect">
              <a:avLst/>
            </a:prstGeom>
            <a:ln>
              <a:noFill/>
            </a:ln>
            <a:effectLst>
              <a:outerShdw blurRad="292100" dist="139700" dir="2700000" algn="tl" rotWithShape="0">
                <a:srgbClr val="333333">
                  <a:alpha val="65000"/>
                </a:srgbClr>
              </a:outerShdw>
            </a:effectLst>
          </p:spPr>
        </p:pic>
        <p:sp>
          <p:nvSpPr>
            <p:cNvPr id="32" name="Textfeld 31">
              <a:extLst>
                <a:ext uri="{FF2B5EF4-FFF2-40B4-BE49-F238E27FC236}">
                  <a16:creationId xmlns:a16="http://schemas.microsoft.com/office/drawing/2014/main" id="{EFB626AF-E8FA-6649-6064-23607C4EB2A2}"/>
                </a:ext>
              </a:extLst>
            </p:cNvPr>
            <p:cNvSpPr txBox="1"/>
            <p:nvPr userDrawn="1"/>
          </p:nvSpPr>
          <p:spPr>
            <a:xfrm>
              <a:off x="8365749" y="2376311"/>
              <a:ext cx="2262261" cy="477054"/>
            </a:xfrm>
            <a:prstGeom prst="rect">
              <a:avLst/>
            </a:prstGeom>
            <a:noFill/>
          </p:spPr>
          <p:txBody>
            <a:bodyPr wrap="square" rtlCol="0">
              <a:spAutoFit/>
            </a:bodyPr>
            <a:lstStyle/>
            <a:p>
              <a:pPr algn="ctr"/>
              <a:r>
                <a:rPr lang="de-DE" sz="1400" dirty="0"/>
                <a:t>Sümeyra Öztürk</a:t>
              </a:r>
            </a:p>
            <a:p>
              <a:pPr algn="ctr"/>
              <a:r>
                <a:rPr lang="de-DE" sz="1100" dirty="0"/>
                <a:t>wissenschaftliche Mitarbeiterin</a:t>
              </a:r>
            </a:p>
          </p:txBody>
        </p:sp>
      </p:grpSp>
      <p:sp>
        <p:nvSpPr>
          <p:cNvPr id="39" name="Foliennummernplatzhalter 38">
            <a:extLst>
              <a:ext uri="{FF2B5EF4-FFF2-40B4-BE49-F238E27FC236}">
                <a16:creationId xmlns:a16="http://schemas.microsoft.com/office/drawing/2014/main" id="{7BB773C6-E68D-1108-D8EC-3716C0DAD57E}"/>
              </a:ext>
            </a:extLst>
          </p:cNvPr>
          <p:cNvSpPr>
            <a:spLocks noGrp="1"/>
          </p:cNvSpPr>
          <p:nvPr>
            <p:ph type="sldNum" sz="quarter" idx="12"/>
          </p:nvPr>
        </p:nvSpPr>
        <p:spPr/>
        <p:txBody>
          <a:bodyPr/>
          <a:lstStyle/>
          <a:p>
            <a:fld id="{D7A1DE99-4C64-44E2-949F-3466A844FE5F}" type="slidenum">
              <a:rPr lang="de-DE" smtClean="0"/>
              <a:pPr/>
              <a:t>‹Nr.›</a:t>
            </a:fld>
            <a:endParaRPr lang="de-DE" dirty="0"/>
          </a:p>
        </p:txBody>
      </p:sp>
    </p:spTree>
    <p:extLst>
      <p:ext uri="{BB962C8B-B14F-4D97-AF65-F5344CB8AC3E}">
        <p14:creationId xmlns:p14="http://schemas.microsoft.com/office/powerpoint/2010/main" val="24254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S-Vorstellung">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15946A4D-C671-AE52-72D0-38D8953FD91A}"/>
              </a:ext>
            </a:extLst>
          </p:cNvPr>
          <p:cNvSpPr txBox="1"/>
          <p:nvPr userDrawn="1"/>
        </p:nvSpPr>
        <p:spPr>
          <a:xfrm>
            <a:off x="4314514" y="2587905"/>
            <a:ext cx="3600000" cy="2118529"/>
          </a:xfrm>
          <a:prstGeom prst="rect">
            <a:avLst/>
          </a:prstGeom>
          <a:noFill/>
          <a:ln w="19050">
            <a:noFill/>
          </a:ln>
        </p:spPr>
        <p:txBody>
          <a:bodyPr wrap="square" rtlCol="0">
            <a:spAutoFit/>
          </a:bodyPr>
          <a:lstStyle/>
          <a:p>
            <a:pPr marL="285750" indent="-285750">
              <a:lnSpc>
                <a:spcPct val="150000"/>
              </a:lnSpc>
              <a:buClr>
                <a:srgbClr val="FFCB05"/>
              </a:buClr>
              <a:buFont typeface="Wingdings" panose="05000000000000000000" pitchFamily="2" charset="2"/>
              <a:buChar char="§"/>
            </a:pPr>
            <a:r>
              <a:rPr lang="de-DE" sz="1800" dirty="0"/>
              <a:t>selbstbestimmt sein</a:t>
            </a:r>
          </a:p>
          <a:p>
            <a:pPr marL="285750" indent="-285750">
              <a:lnSpc>
                <a:spcPct val="150000"/>
              </a:lnSpc>
              <a:buClr>
                <a:srgbClr val="FFCB05"/>
              </a:buClr>
              <a:buFont typeface="Wingdings" panose="05000000000000000000" pitchFamily="2" charset="2"/>
              <a:buChar char="§"/>
            </a:pPr>
            <a:r>
              <a:rPr lang="de-DE" sz="1800" dirty="0"/>
              <a:t>teilhaben und sich einbringen</a:t>
            </a:r>
          </a:p>
          <a:p>
            <a:pPr marL="285750" indent="-285750">
              <a:lnSpc>
                <a:spcPct val="150000"/>
              </a:lnSpc>
              <a:buClr>
                <a:srgbClr val="FFCB05"/>
              </a:buClr>
              <a:buFont typeface="Wingdings" panose="05000000000000000000" pitchFamily="2" charset="2"/>
              <a:buChar char="§"/>
            </a:pPr>
            <a:r>
              <a:rPr lang="de-DE" sz="1800" dirty="0"/>
              <a:t>sich selbst vertreten</a:t>
            </a:r>
          </a:p>
          <a:p>
            <a:pPr marL="285750" indent="-285750">
              <a:lnSpc>
                <a:spcPct val="150000"/>
              </a:lnSpc>
              <a:buClr>
                <a:srgbClr val="FFCB05"/>
              </a:buClr>
              <a:buFont typeface="Wingdings" panose="05000000000000000000" pitchFamily="2" charset="2"/>
              <a:buChar char="§"/>
            </a:pPr>
            <a:r>
              <a:rPr lang="de-DE" sz="1800" dirty="0"/>
              <a:t>auf Augenhöhe kommunizieren</a:t>
            </a:r>
          </a:p>
        </p:txBody>
      </p:sp>
      <p:sp>
        <p:nvSpPr>
          <p:cNvPr id="44" name="Textfeld 43">
            <a:extLst>
              <a:ext uri="{FF2B5EF4-FFF2-40B4-BE49-F238E27FC236}">
                <a16:creationId xmlns:a16="http://schemas.microsoft.com/office/drawing/2014/main" id="{CC3D1800-9C6B-15D3-3C77-711068E36EE9}"/>
              </a:ext>
            </a:extLst>
          </p:cNvPr>
          <p:cNvSpPr txBox="1"/>
          <p:nvPr userDrawn="1"/>
        </p:nvSpPr>
        <p:spPr>
          <a:xfrm>
            <a:off x="418476" y="441325"/>
            <a:ext cx="9058899" cy="707886"/>
          </a:xfrm>
          <a:prstGeom prst="rect">
            <a:avLst/>
          </a:prstGeom>
          <a:noFill/>
        </p:spPr>
        <p:txBody>
          <a:bodyPr wrap="square" rtlCol="0">
            <a:spAutoFit/>
          </a:bodyPr>
          <a:lstStyle/>
          <a:p>
            <a:r>
              <a:rPr lang="de-DE" sz="4000" b="1" dirty="0">
                <a:latin typeface="+mj-lt"/>
              </a:rPr>
              <a:t>Demenz Support Stuttgart</a:t>
            </a:r>
          </a:p>
        </p:txBody>
      </p:sp>
      <p:sp>
        <p:nvSpPr>
          <p:cNvPr id="7" name="Textfeld 6">
            <a:extLst>
              <a:ext uri="{FF2B5EF4-FFF2-40B4-BE49-F238E27FC236}">
                <a16:creationId xmlns:a16="http://schemas.microsoft.com/office/drawing/2014/main" id="{7090FD29-0518-64E8-1819-E62EEAEE6CD3}"/>
              </a:ext>
            </a:extLst>
          </p:cNvPr>
          <p:cNvSpPr txBox="1"/>
          <p:nvPr userDrawn="1"/>
        </p:nvSpPr>
        <p:spPr>
          <a:xfrm>
            <a:off x="407988" y="1243335"/>
            <a:ext cx="11376025" cy="461665"/>
          </a:xfrm>
          <a:prstGeom prst="rect">
            <a:avLst/>
          </a:prstGeom>
          <a:solidFill>
            <a:srgbClr val="FFCB05"/>
          </a:solidFill>
          <a:ln w="19050">
            <a:solidFill>
              <a:schemeClr val="accent5"/>
            </a:solidFill>
          </a:ln>
          <a:effectLst/>
        </p:spPr>
        <p:txBody>
          <a:bodyPr wrap="square" rtlCol="0">
            <a:spAutoFit/>
          </a:bodyPr>
          <a:lstStyle/>
          <a:p>
            <a:pPr algn="ctr"/>
            <a:r>
              <a:rPr lang="de-DE" sz="2400" b="1" i="1" dirty="0">
                <a:solidFill>
                  <a:schemeClr val="tx1"/>
                </a:solidFill>
              </a:rPr>
              <a:t>Wir setzen uns ein für ein gutes Leben mit Demenz</a:t>
            </a:r>
          </a:p>
        </p:txBody>
      </p:sp>
      <p:sp>
        <p:nvSpPr>
          <p:cNvPr id="6" name="Textfeld 5">
            <a:extLst>
              <a:ext uri="{FF2B5EF4-FFF2-40B4-BE49-F238E27FC236}">
                <a16:creationId xmlns:a16="http://schemas.microsoft.com/office/drawing/2014/main" id="{64FF2726-461D-D56F-21A1-1ED8923602B8}"/>
              </a:ext>
            </a:extLst>
          </p:cNvPr>
          <p:cNvSpPr txBox="1"/>
          <p:nvPr userDrawn="1"/>
        </p:nvSpPr>
        <p:spPr>
          <a:xfrm>
            <a:off x="4314514" y="1844045"/>
            <a:ext cx="3600000" cy="830997"/>
          </a:xfrm>
          <a:prstGeom prst="rect">
            <a:avLst/>
          </a:prstGeom>
          <a:solidFill>
            <a:srgbClr val="FFCB05"/>
          </a:solidFill>
          <a:ln w="19050">
            <a:solidFill>
              <a:schemeClr val="accent5"/>
            </a:solidFill>
          </a:ln>
          <a:effectLst>
            <a:outerShdw blurRad="50800" dist="38100" dir="5400000" algn="t" rotWithShape="0">
              <a:prstClr val="black">
                <a:alpha val="40000"/>
              </a:prstClr>
            </a:outerShdw>
          </a:effectLst>
        </p:spPr>
        <p:txBody>
          <a:bodyPr wrap="square" rtlCol="0">
            <a:spAutoFit/>
          </a:bodyPr>
          <a:lstStyle>
            <a:defPPr>
              <a:defRPr lang="de-DE"/>
            </a:defPPr>
            <a:lvl1pPr algn="ctr">
              <a:defRPr sz="1800" b="1" i="1">
                <a:solidFill>
                  <a:schemeClr val="bg1"/>
                </a:solidFill>
              </a:defRPr>
            </a:lvl1pPr>
          </a:lstStyle>
          <a:p>
            <a:pPr lvl="0"/>
            <a:r>
              <a:rPr lang="de-DE" sz="2400" dirty="0">
                <a:solidFill>
                  <a:schemeClr val="tx1"/>
                </a:solidFill>
              </a:rPr>
              <a:t>Gut leben mit Demenz bedeutet</a:t>
            </a:r>
          </a:p>
        </p:txBody>
      </p:sp>
      <p:sp>
        <p:nvSpPr>
          <p:cNvPr id="15" name="Textfeld 14">
            <a:extLst>
              <a:ext uri="{FF2B5EF4-FFF2-40B4-BE49-F238E27FC236}">
                <a16:creationId xmlns:a16="http://schemas.microsoft.com/office/drawing/2014/main" id="{FCA30AE3-D473-3FE2-5621-73832D7F54C2}"/>
              </a:ext>
            </a:extLst>
          </p:cNvPr>
          <p:cNvSpPr txBox="1"/>
          <p:nvPr userDrawn="1"/>
        </p:nvSpPr>
        <p:spPr>
          <a:xfrm>
            <a:off x="418476" y="2589920"/>
            <a:ext cx="3600000" cy="3780522"/>
          </a:xfrm>
          <a:prstGeom prst="rect">
            <a:avLst/>
          </a:prstGeom>
          <a:noFill/>
          <a:ln w="19050">
            <a:noFill/>
          </a:ln>
        </p:spPr>
        <p:txBody>
          <a:bodyPr wrap="square" rtlCol="0">
            <a:spAutoFit/>
          </a:bodyPr>
          <a:lstStyle/>
          <a:p>
            <a:pPr marL="342900" indent="-342900">
              <a:lnSpc>
                <a:spcPct val="150000"/>
              </a:lnSpc>
              <a:buClr>
                <a:srgbClr val="FFCB05"/>
              </a:buClr>
              <a:buFont typeface="Wingdings" panose="05000000000000000000" pitchFamily="2" charset="2"/>
              <a:buChar char="§"/>
            </a:pPr>
            <a:r>
              <a:rPr lang="de-DE" sz="1800" dirty="0"/>
              <a:t>gemeinnützig</a:t>
            </a:r>
          </a:p>
          <a:p>
            <a:pPr marL="342900" indent="-342900">
              <a:lnSpc>
                <a:spcPct val="150000"/>
              </a:lnSpc>
              <a:buClr>
                <a:srgbClr val="FFCB05"/>
              </a:buClr>
              <a:buFont typeface="Wingdings" panose="05000000000000000000" pitchFamily="2" charset="2"/>
              <a:buChar char="§"/>
            </a:pPr>
            <a:r>
              <a:rPr lang="de-DE" sz="1800" dirty="0"/>
              <a:t>multiprofessionell</a:t>
            </a:r>
          </a:p>
          <a:p>
            <a:pPr marL="342900" indent="-342900">
              <a:lnSpc>
                <a:spcPct val="150000"/>
              </a:lnSpc>
              <a:buClr>
                <a:srgbClr val="FFCB05"/>
              </a:buClr>
              <a:buFont typeface="Wingdings" panose="05000000000000000000" pitchFamily="2" charset="2"/>
              <a:buChar char="§"/>
            </a:pPr>
            <a:r>
              <a:rPr lang="de-DE" sz="1800" dirty="0"/>
              <a:t>politisch und weltanschaulich neutral</a:t>
            </a:r>
          </a:p>
          <a:p>
            <a:pPr marL="342900" indent="-342900">
              <a:lnSpc>
                <a:spcPct val="150000"/>
              </a:lnSpc>
              <a:buClr>
                <a:srgbClr val="FFCB05"/>
              </a:buClr>
              <a:buFont typeface="Wingdings" panose="05000000000000000000" pitchFamily="2" charset="2"/>
              <a:buChar char="§"/>
            </a:pPr>
            <a:r>
              <a:rPr lang="de-DE" sz="1800" dirty="0"/>
              <a:t>unabhängig</a:t>
            </a:r>
          </a:p>
          <a:p>
            <a:pPr marL="342900" indent="-342900">
              <a:lnSpc>
                <a:spcPct val="150000"/>
              </a:lnSpc>
              <a:buClr>
                <a:srgbClr val="FFCB05"/>
              </a:buClr>
              <a:buFont typeface="Wingdings" panose="05000000000000000000" pitchFamily="2" charset="2"/>
              <a:buChar char="§"/>
            </a:pPr>
            <a:r>
              <a:rPr lang="de-DE" sz="1800" dirty="0"/>
              <a:t>grundfinanziert von der Erich und Liselotte Gradmann-Stiftung</a:t>
            </a:r>
          </a:p>
          <a:p>
            <a:pPr marL="342900" indent="-342900">
              <a:lnSpc>
                <a:spcPct val="150000"/>
              </a:lnSpc>
              <a:buClr>
                <a:srgbClr val="FFCB05"/>
              </a:buClr>
              <a:buFont typeface="Wingdings" panose="05000000000000000000" pitchFamily="2" charset="2"/>
              <a:buChar char="§"/>
            </a:pPr>
            <a:r>
              <a:rPr lang="de-DE" sz="1800" dirty="0"/>
              <a:t>begleitet von einem Beirat</a:t>
            </a:r>
          </a:p>
        </p:txBody>
      </p:sp>
      <p:sp>
        <p:nvSpPr>
          <p:cNvPr id="14" name="Textfeld 13">
            <a:extLst>
              <a:ext uri="{FF2B5EF4-FFF2-40B4-BE49-F238E27FC236}">
                <a16:creationId xmlns:a16="http://schemas.microsoft.com/office/drawing/2014/main" id="{021E99C2-9CBD-8B29-CB89-CFF7380851D9}"/>
              </a:ext>
            </a:extLst>
          </p:cNvPr>
          <p:cNvSpPr txBox="1"/>
          <p:nvPr userDrawn="1"/>
        </p:nvSpPr>
        <p:spPr>
          <a:xfrm>
            <a:off x="418476" y="1844043"/>
            <a:ext cx="3600000" cy="830997"/>
          </a:xfrm>
          <a:prstGeom prst="rect">
            <a:avLst/>
          </a:prstGeom>
          <a:solidFill>
            <a:srgbClr val="FFCB05"/>
          </a:solidFill>
          <a:ln w="19050">
            <a:solidFill>
              <a:schemeClr val="accent5"/>
            </a:solidFill>
          </a:ln>
          <a:effectLst>
            <a:outerShdw blurRad="50800" dist="38100" dir="5400000" algn="t" rotWithShape="0">
              <a:prstClr val="black">
                <a:alpha val="40000"/>
              </a:prstClr>
            </a:outerShdw>
          </a:effectLst>
        </p:spPr>
        <p:txBody>
          <a:bodyPr wrap="square" rtlCol="0">
            <a:spAutoFit/>
          </a:bodyPr>
          <a:lstStyle/>
          <a:p>
            <a:pPr algn="ctr"/>
            <a:endParaRPr lang="de-DE" sz="2400" b="1" i="1" dirty="0">
              <a:solidFill>
                <a:schemeClr val="bg1"/>
              </a:solidFill>
            </a:endParaRPr>
          </a:p>
          <a:p>
            <a:pPr algn="ctr"/>
            <a:endParaRPr lang="de-DE" sz="2400" b="1" i="1" dirty="0">
              <a:solidFill>
                <a:schemeClr val="bg1"/>
              </a:solidFill>
            </a:endParaRPr>
          </a:p>
        </p:txBody>
      </p:sp>
      <p:sp>
        <p:nvSpPr>
          <p:cNvPr id="22" name="Textfeld 21">
            <a:extLst>
              <a:ext uri="{FF2B5EF4-FFF2-40B4-BE49-F238E27FC236}">
                <a16:creationId xmlns:a16="http://schemas.microsoft.com/office/drawing/2014/main" id="{5020D6AC-B302-E178-B5E0-808B271A62D2}"/>
              </a:ext>
            </a:extLst>
          </p:cNvPr>
          <p:cNvSpPr txBox="1"/>
          <p:nvPr userDrawn="1"/>
        </p:nvSpPr>
        <p:spPr>
          <a:xfrm>
            <a:off x="8173523" y="2587905"/>
            <a:ext cx="3623798" cy="4196020"/>
          </a:xfrm>
          <a:prstGeom prst="rect">
            <a:avLst/>
          </a:prstGeom>
          <a:noFill/>
          <a:ln w="19050">
            <a:noFill/>
          </a:ln>
        </p:spPr>
        <p:txBody>
          <a:bodyPr wrap="square" rtlCol="0">
            <a:spAutoFit/>
          </a:bodyPr>
          <a:lstStyle/>
          <a:p>
            <a:pPr marL="342900" indent="-342900">
              <a:lnSpc>
                <a:spcPct val="150000"/>
              </a:lnSpc>
              <a:buClr>
                <a:srgbClr val="FFCB05"/>
              </a:buClr>
              <a:buFont typeface="Wingdings" panose="05000000000000000000" pitchFamily="2" charset="2"/>
              <a:buChar char="§"/>
            </a:pPr>
            <a:r>
              <a:rPr lang="de-DE" sz="1800" dirty="0"/>
              <a:t>Wir </a:t>
            </a:r>
            <a:r>
              <a:rPr lang="de-DE" sz="1800" b="1" dirty="0"/>
              <a:t>forschen</a:t>
            </a:r>
            <a:r>
              <a:rPr lang="de-DE" sz="1800" dirty="0"/>
              <a:t> und liefern neue Erkenntnisse für Wissenschaft und Praxis</a:t>
            </a:r>
          </a:p>
          <a:p>
            <a:pPr marL="342900" indent="-342900">
              <a:lnSpc>
                <a:spcPct val="150000"/>
              </a:lnSpc>
              <a:buClr>
                <a:srgbClr val="FFCB05"/>
              </a:buClr>
              <a:buFont typeface="Wingdings" panose="05000000000000000000" pitchFamily="2" charset="2"/>
              <a:buChar char="§"/>
            </a:pPr>
            <a:r>
              <a:rPr lang="de-DE" sz="1800" dirty="0"/>
              <a:t>Wir </a:t>
            </a:r>
            <a:r>
              <a:rPr lang="de-DE" sz="1800" b="1" dirty="0"/>
              <a:t>initiieren</a:t>
            </a:r>
            <a:r>
              <a:rPr lang="de-DE" sz="1800" dirty="0"/>
              <a:t> Begegnungs-räume und inklusive Angebote</a:t>
            </a:r>
          </a:p>
          <a:p>
            <a:pPr marL="342900" indent="-342900">
              <a:lnSpc>
                <a:spcPct val="150000"/>
              </a:lnSpc>
              <a:buClr>
                <a:srgbClr val="FFCB05"/>
              </a:buClr>
              <a:buFont typeface="Wingdings" panose="05000000000000000000" pitchFamily="2" charset="2"/>
              <a:buChar char="§"/>
            </a:pPr>
            <a:r>
              <a:rPr lang="de-DE" sz="1800" dirty="0"/>
              <a:t>Wir </a:t>
            </a:r>
            <a:r>
              <a:rPr lang="de-DE" sz="1800" b="1" dirty="0"/>
              <a:t>informieren</a:t>
            </a:r>
            <a:r>
              <a:rPr lang="de-DE" sz="1800" dirty="0"/>
              <a:t> und sensibilisieren zum Thema Demenz</a:t>
            </a:r>
          </a:p>
          <a:p>
            <a:pPr marL="342900" indent="-342900">
              <a:lnSpc>
                <a:spcPct val="150000"/>
              </a:lnSpc>
              <a:buClr>
                <a:srgbClr val="FFCB05"/>
              </a:buClr>
              <a:buFont typeface="Wingdings" panose="05000000000000000000" pitchFamily="2" charset="2"/>
              <a:buChar char="§"/>
            </a:pPr>
            <a:r>
              <a:rPr lang="de-DE" sz="1800" dirty="0"/>
              <a:t>Wir </a:t>
            </a:r>
            <a:r>
              <a:rPr lang="de-DE" sz="1800" b="1" dirty="0"/>
              <a:t>begleiten</a:t>
            </a:r>
            <a:r>
              <a:rPr lang="de-DE" sz="1800" dirty="0"/>
              <a:t> Innovations- und Veränderungsprozesse</a:t>
            </a:r>
          </a:p>
        </p:txBody>
      </p:sp>
      <p:sp>
        <p:nvSpPr>
          <p:cNvPr id="13" name="Textfeld 12">
            <a:extLst>
              <a:ext uri="{FF2B5EF4-FFF2-40B4-BE49-F238E27FC236}">
                <a16:creationId xmlns:a16="http://schemas.microsoft.com/office/drawing/2014/main" id="{1F4A077E-2782-9404-C6C3-5742BFC8A9A3}"/>
              </a:ext>
            </a:extLst>
          </p:cNvPr>
          <p:cNvSpPr txBox="1"/>
          <p:nvPr userDrawn="1"/>
        </p:nvSpPr>
        <p:spPr>
          <a:xfrm>
            <a:off x="8173523" y="1844044"/>
            <a:ext cx="3600000" cy="830997"/>
          </a:xfrm>
          <a:prstGeom prst="rect">
            <a:avLst/>
          </a:prstGeom>
          <a:solidFill>
            <a:srgbClr val="FFCB05"/>
          </a:solidFill>
          <a:ln w="19050">
            <a:solidFill>
              <a:schemeClr val="accent5"/>
            </a:solidFill>
          </a:ln>
          <a:effectLst>
            <a:outerShdw blurRad="50800" dist="38100" dir="5400000" algn="t" rotWithShape="0">
              <a:prstClr val="black">
                <a:alpha val="40000"/>
              </a:prstClr>
            </a:outerShdw>
          </a:effectLst>
        </p:spPr>
        <p:txBody>
          <a:bodyPr wrap="square" rtlCol="0">
            <a:spAutoFit/>
          </a:bodyPr>
          <a:lstStyle>
            <a:defPPr>
              <a:defRPr lang="de-DE"/>
            </a:defPPr>
            <a:lvl1pPr lvl="0" algn="ctr">
              <a:defRPr sz="1800" b="1" i="1">
                <a:solidFill>
                  <a:schemeClr val="bg1"/>
                </a:solidFill>
              </a:defRPr>
            </a:lvl1pPr>
          </a:lstStyle>
          <a:p>
            <a:pPr lvl="0"/>
            <a:r>
              <a:rPr lang="de-DE" sz="2400" dirty="0">
                <a:solidFill>
                  <a:schemeClr val="tx1"/>
                </a:solidFill>
              </a:rPr>
              <a:t>Unser Engagement dafür</a:t>
            </a:r>
          </a:p>
        </p:txBody>
      </p:sp>
      <p:pic>
        <p:nvPicPr>
          <p:cNvPr id="25" name="Grafik 24" descr="Ein Bild, das Zeichnung, Entwurf, Kinderkunst, Darstellung enthält.&#10;&#10;Automatisch generierte Beschreibung">
            <a:extLst>
              <a:ext uri="{FF2B5EF4-FFF2-40B4-BE49-F238E27FC236}">
                <a16:creationId xmlns:a16="http://schemas.microsoft.com/office/drawing/2014/main" id="{F2C419AA-F5EA-737F-AB95-B31EE700E7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493" t="25752" r="68831" b="44429"/>
          <a:stretch/>
        </p:blipFill>
        <p:spPr>
          <a:xfrm>
            <a:off x="6096000" y="5040740"/>
            <a:ext cx="1540960" cy="1646970"/>
          </a:xfrm>
          <a:prstGeom prst="rect">
            <a:avLst/>
          </a:prstGeom>
        </p:spPr>
      </p:pic>
      <p:sp>
        <p:nvSpPr>
          <p:cNvPr id="2" name="Textfeld 1">
            <a:extLst>
              <a:ext uri="{FF2B5EF4-FFF2-40B4-BE49-F238E27FC236}">
                <a16:creationId xmlns:a16="http://schemas.microsoft.com/office/drawing/2014/main" id="{54049511-AA5E-823D-8BD4-D037BE47D485}"/>
              </a:ext>
            </a:extLst>
          </p:cNvPr>
          <p:cNvSpPr txBox="1"/>
          <p:nvPr userDrawn="1"/>
        </p:nvSpPr>
        <p:spPr>
          <a:xfrm>
            <a:off x="1030365" y="2034820"/>
            <a:ext cx="2016224" cy="461665"/>
          </a:xfrm>
          <a:prstGeom prst="rect">
            <a:avLst/>
          </a:prstGeom>
          <a:noFill/>
        </p:spPr>
        <p:txBody>
          <a:bodyPr wrap="square" rtlCol="0">
            <a:spAutoFit/>
          </a:bodyPr>
          <a:lstStyle/>
          <a:p>
            <a:pPr algn="ctr"/>
            <a:r>
              <a:rPr lang="de-DE" sz="2400" b="1" i="1" dirty="0">
                <a:solidFill>
                  <a:schemeClr val="tx1"/>
                </a:solidFill>
              </a:rPr>
              <a:t>Wir sind</a:t>
            </a:r>
          </a:p>
        </p:txBody>
      </p:sp>
    </p:spTree>
    <p:extLst>
      <p:ext uri="{BB962C8B-B14F-4D97-AF65-F5344CB8AC3E}">
        <p14:creationId xmlns:p14="http://schemas.microsoft.com/office/powerpoint/2010/main" val="1760856913"/>
      </p:ext>
    </p:extLst>
  </p:cSld>
  <p:clrMapOvr>
    <a:masterClrMapping/>
  </p:clrMapOvr>
  <p:extLst>
    <p:ext uri="{DCECCB84-F9BA-43D5-87BE-67443E8EF086}">
      <p15:sldGuideLst xmlns:p15="http://schemas.microsoft.com/office/powerpoint/2012/main">
        <p15:guide id="1" orient="horz" pos="346">
          <p15:clr>
            <a:srgbClr val="FBAE40"/>
          </p15:clr>
        </p15:guide>
        <p15:guide id="2" pos="69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7C198B3-232F-1538-A2A9-CFD6EFA1A9F7}"/>
              </a:ext>
            </a:extLst>
          </p:cNvPr>
          <p:cNvSpPr>
            <a:spLocks noGrp="1"/>
          </p:cNvSpPr>
          <p:nvPr>
            <p:ph type="title"/>
          </p:nvPr>
        </p:nvSpPr>
        <p:spPr>
          <a:xfrm>
            <a:off x="407988" y="365125"/>
            <a:ext cx="8567737"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45B892C7-E29A-4810-110F-DDE29E5A1B07}"/>
              </a:ext>
            </a:extLst>
          </p:cNvPr>
          <p:cNvSpPr>
            <a:spLocks noGrp="1"/>
          </p:cNvSpPr>
          <p:nvPr>
            <p:ph type="body" idx="1"/>
          </p:nvPr>
        </p:nvSpPr>
        <p:spPr>
          <a:xfrm>
            <a:off x="407987" y="1825625"/>
            <a:ext cx="11376025" cy="430371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DCF0246-5595-433C-01DD-A8E9AF44A836}"/>
              </a:ext>
            </a:extLst>
          </p:cNvPr>
          <p:cNvSpPr>
            <a:spLocks noGrp="1"/>
          </p:cNvSpPr>
          <p:nvPr>
            <p:ph type="dt" sz="half" idx="2"/>
          </p:nvPr>
        </p:nvSpPr>
        <p:spPr>
          <a:xfrm>
            <a:off x="407987" y="6273797"/>
            <a:ext cx="1064763" cy="365125"/>
          </a:xfrm>
          <a:prstGeom prst="rect">
            <a:avLst/>
          </a:prstGeom>
        </p:spPr>
        <p:txBody>
          <a:bodyPr vert="horz" lIns="91440" tIns="45720" rIns="91440" bIns="45720" rtlCol="0" anchor="ctr"/>
          <a:lstStyle>
            <a:lvl1pPr algn="l">
              <a:defRPr sz="1200">
                <a:solidFill>
                  <a:schemeClr val="tx1"/>
                </a:solidFill>
              </a:defRPr>
            </a:lvl1pPr>
          </a:lstStyle>
          <a:p>
            <a:r>
              <a:rPr lang="de-DE" dirty="0"/>
              <a:t>28/10/24</a:t>
            </a:r>
          </a:p>
        </p:txBody>
      </p:sp>
      <p:sp>
        <p:nvSpPr>
          <p:cNvPr id="5" name="Fußzeilenplatzhalter 4">
            <a:extLst>
              <a:ext uri="{FF2B5EF4-FFF2-40B4-BE49-F238E27FC236}">
                <a16:creationId xmlns:a16="http://schemas.microsoft.com/office/drawing/2014/main" id="{3A40143F-F656-1283-80D7-0196136CB3F6}"/>
              </a:ext>
            </a:extLst>
          </p:cNvPr>
          <p:cNvSpPr>
            <a:spLocks noGrp="1"/>
          </p:cNvSpPr>
          <p:nvPr>
            <p:ph type="ftr" sz="quarter" idx="3"/>
          </p:nvPr>
        </p:nvSpPr>
        <p:spPr>
          <a:xfrm>
            <a:off x="1510499" y="6273796"/>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6" name="Foliennummernplatzhalter 5">
            <a:extLst>
              <a:ext uri="{FF2B5EF4-FFF2-40B4-BE49-F238E27FC236}">
                <a16:creationId xmlns:a16="http://schemas.microsoft.com/office/drawing/2014/main" id="{64425D23-545A-5B0F-DC72-269FD8380767}"/>
              </a:ext>
            </a:extLst>
          </p:cNvPr>
          <p:cNvSpPr>
            <a:spLocks noGrp="1"/>
          </p:cNvSpPr>
          <p:nvPr>
            <p:ph type="sldNum" sz="quarter" idx="4"/>
          </p:nvPr>
        </p:nvSpPr>
        <p:spPr>
          <a:xfrm>
            <a:off x="9551988" y="6273798"/>
            <a:ext cx="2232024" cy="365125"/>
          </a:xfrm>
          <a:prstGeom prst="rect">
            <a:avLst/>
          </a:prstGeom>
        </p:spPr>
        <p:txBody>
          <a:bodyPr vert="horz" lIns="91440" tIns="45720" rIns="91440" bIns="45720" rtlCol="0" anchor="ctr"/>
          <a:lstStyle>
            <a:lvl1pPr algn="r">
              <a:defRPr sz="1200">
                <a:solidFill>
                  <a:schemeClr val="tx1"/>
                </a:solidFill>
              </a:defRPr>
            </a:lvl1pPr>
          </a:lstStyle>
          <a:p>
            <a:fld id="{D7A1DE99-4C64-44E2-949F-3466A844FE5F}" type="slidenum">
              <a:rPr lang="de-DE" smtClean="0"/>
              <a:pPr/>
              <a:t>‹Nr.›</a:t>
            </a:fld>
            <a:endParaRPr lang="de-DE" dirty="0"/>
          </a:p>
        </p:txBody>
      </p:sp>
      <p:sp>
        <p:nvSpPr>
          <p:cNvPr id="7" name="Rectangle 7">
            <a:extLst>
              <a:ext uri="{FF2B5EF4-FFF2-40B4-BE49-F238E27FC236}">
                <a16:creationId xmlns:a16="http://schemas.microsoft.com/office/drawing/2014/main" id="{A3342D9E-FB0F-761F-AD52-2D3C722C9F19}"/>
              </a:ext>
            </a:extLst>
          </p:cNvPr>
          <p:cNvSpPr>
            <a:spLocks noChangeArrowheads="1"/>
          </p:cNvSpPr>
          <p:nvPr userDrawn="1"/>
        </p:nvSpPr>
        <p:spPr bwMode="auto">
          <a:xfrm>
            <a:off x="0" y="0"/>
            <a:ext cx="12192000" cy="71438"/>
          </a:xfrm>
          <a:prstGeom prst="rect">
            <a:avLst/>
          </a:prstGeom>
          <a:solidFill>
            <a:schemeClr val="accent5"/>
          </a:solidFill>
          <a:ln w="9525">
            <a:noFill/>
            <a:miter lim="800000"/>
            <a:headEnd/>
            <a:tailEnd/>
          </a:ln>
        </p:spPr>
        <p:txBody>
          <a:bodyPr wrap="none" anchor="ct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endParaRPr lang="de-DE" altLang="de-DE" sz="1350"/>
          </a:p>
        </p:txBody>
      </p:sp>
      <p:sp>
        <p:nvSpPr>
          <p:cNvPr id="8" name="Rectangle 7">
            <a:extLst>
              <a:ext uri="{FF2B5EF4-FFF2-40B4-BE49-F238E27FC236}">
                <a16:creationId xmlns:a16="http://schemas.microsoft.com/office/drawing/2014/main" id="{704BA2FD-CC28-4145-14BD-B4EBCB243AAB}"/>
              </a:ext>
            </a:extLst>
          </p:cNvPr>
          <p:cNvSpPr>
            <a:spLocks noChangeArrowheads="1"/>
          </p:cNvSpPr>
          <p:nvPr userDrawn="1"/>
        </p:nvSpPr>
        <p:spPr bwMode="auto">
          <a:xfrm>
            <a:off x="0" y="6750000"/>
            <a:ext cx="12192000" cy="108000"/>
          </a:xfrm>
          <a:prstGeom prst="rect">
            <a:avLst/>
          </a:prstGeom>
          <a:solidFill>
            <a:schemeClr val="accent5"/>
          </a:solidFill>
          <a:ln w="9525">
            <a:noFill/>
            <a:miter lim="800000"/>
            <a:headEnd/>
            <a:tailEnd/>
          </a:ln>
        </p:spPr>
        <p:txBody>
          <a:bodyPr wrap="none" anchor="ct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endParaRPr lang="de-DE" altLang="de-DE" sz="1350"/>
          </a:p>
        </p:txBody>
      </p:sp>
      <p:pic>
        <p:nvPicPr>
          <p:cNvPr id="10" name="Grafik 9" descr="Ein Bild, das Logo, Symbol, Grafiken, Grafikdesign enthält.&#10;&#10;Automatisch generierte Beschreibung">
            <a:extLst>
              <a:ext uri="{FF2B5EF4-FFF2-40B4-BE49-F238E27FC236}">
                <a16:creationId xmlns:a16="http://schemas.microsoft.com/office/drawing/2014/main" id="{13ECAB68-98EC-8756-77F8-0667D9C54F4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229626" y="243353"/>
            <a:ext cx="2554386" cy="634155"/>
          </a:xfrm>
          <a:prstGeom prst="rect">
            <a:avLst/>
          </a:prstGeom>
        </p:spPr>
      </p:pic>
    </p:spTree>
    <p:extLst>
      <p:ext uri="{BB962C8B-B14F-4D97-AF65-F5344CB8AC3E}">
        <p14:creationId xmlns:p14="http://schemas.microsoft.com/office/powerpoint/2010/main" val="391178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62" r:id="rId5"/>
    <p:sldLayoutId id="2147483659" r:id="rId6"/>
    <p:sldLayoutId id="2147483655" r:id="rId7"/>
    <p:sldLayoutId id="2147483654" r:id="rId8"/>
    <p:sldLayoutId id="2147483660" r:id="rId9"/>
    <p:sldLayoutId id="2147483652" r:id="rId10"/>
    <p:sldLayoutId id="2147483656" r:id="rId11"/>
    <p:sldLayoutId id="2147483657" r:id="rId12"/>
    <p:sldLayoutId id="2147483658" r:id="rId13"/>
    <p:sldLayoutId id="2147483663" r:id="rId14"/>
    <p:sldLayoutId id="2147483665" r:id="rId15"/>
    <p:sldLayoutId id="2147483666" r:id="rId16"/>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SzPct val="9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buClr>
        <a:buSzPct val="8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buClr>
        <a:buSzPct val="75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4000"/>
        </a:lnSpc>
        <a:spcBef>
          <a:spcPts val="500"/>
        </a:spcBef>
        <a:buClr>
          <a:schemeClr val="accent5"/>
        </a:buClr>
        <a:buSzPct val="75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257" userDrawn="1">
          <p15:clr>
            <a:srgbClr val="F26B43"/>
          </p15:clr>
        </p15:guide>
        <p15:guide id="3" pos="7423" userDrawn="1">
          <p15:clr>
            <a:srgbClr val="F26B43"/>
          </p15:clr>
        </p15:guide>
        <p15:guide id="4" orient="horz" pos="142" userDrawn="1">
          <p15:clr>
            <a:srgbClr val="F26B43"/>
          </p15:clr>
        </p15:guide>
        <p15:guide id="5" pos="5813" userDrawn="1">
          <p15:clr>
            <a:srgbClr val="F26B43"/>
          </p15:clr>
        </p15:guide>
        <p15:guide id="6" orient="horz" pos="1071" userDrawn="1">
          <p15:clr>
            <a:srgbClr val="F26B43"/>
          </p15:clr>
        </p15:guide>
        <p15:guide id="7" pos="56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emenz-support.de/media/erklaerfilm_zum_projekt_videobotschaft_komprimiert.mp4"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demenz-support.de/media/erklaerfilm_zum_projekt_videobotschaft_komprimiert.mp4"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rutenkroeger@demenz-support.d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hyperlink" Target="mailto:r.berner@demenz-support.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yo.d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D489767-1E16-F6B4-B095-0E05EB356BB3}"/>
              </a:ext>
            </a:extLst>
          </p:cNvPr>
          <p:cNvSpPr>
            <a:spLocks noGrp="1"/>
          </p:cNvSpPr>
          <p:nvPr>
            <p:ph type="title"/>
          </p:nvPr>
        </p:nvSpPr>
        <p:spPr>
          <a:xfrm>
            <a:off x="623392" y="163287"/>
            <a:ext cx="8064896" cy="576262"/>
          </a:xfrm>
        </p:spPr>
        <p:txBody>
          <a:bodyPr/>
          <a:lstStyle/>
          <a:p>
            <a:r>
              <a:rPr lang="de-DE" sz="2800" dirty="0">
                <a:effectLst/>
                <a:latin typeface="Arial" panose="020B0604020202020204" pitchFamily="34" charset="0"/>
                <a:ea typeface="Arial" panose="020B0604020202020204" pitchFamily="34" charset="0"/>
                <a:cs typeface="Arial" panose="020B0604020202020204" pitchFamily="34" charset="0"/>
              </a:rPr>
              <a:t>Methodenkoffer - Videobotschaften</a:t>
            </a:r>
            <a:endParaRPr lang="en-US" dirty="0"/>
          </a:p>
        </p:txBody>
      </p:sp>
      <p:pic>
        <p:nvPicPr>
          <p:cNvPr id="6" name="Inhaltsplatzhalter 5" descr="Ein Bild, das Box, Behälter, Karton, Im Haus enthält.&#10;&#10;Automatisch generierte Beschreibung">
            <a:extLst>
              <a:ext uri="{FF2B5EF4-FFF2-40B4-BE49-F238E27FC236}">
                <a16:creationId xmlns:a16="http://schemas.microsoft.com/office/drawing/2014/main" id="{79B3BCE2-7A21-2B67-61A9-1A809782724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3023" r="-1" b="6835"/>
          <a:stretch/>
        </p:blipFill>
        <p:spPr>
          <a:xfrm>
            <a:off x="157777" y="1064025"/>
            <a:ext cx="11876445" cy="5353846"/>
          </a:xfrm>
          <a:prstGeom prst="rect">
            <a:avLst/>
          </a:prstGeom>
          <a:noFill/>
          <a:ln>
            <a:noFill/>
          </a:ln>
          <a:effectLst>
            <a:outerShdw blurRad="292100" dist="139700" dir="2700000" algn="tl" rotWithShape="0">
              <a:srgbClr val="333333">
                <a:alpha val="65000"/>
              </a:srgbClr>
            </a:outerShdw>
          </a:effectLst>
        </p:spPr>
      </p:pic>
      <p:sp>
        <p:nvSpPr>
          <p:cNvPr id="5" name="Foliennummernplatzhalter 4" hidden="1">
            <a:extLst>
              <a:ext uri="{FF2B5EF4-FFF2-40B4-BE49-F238E27FC236}">
                <a16:creationId xmlns:a16="http://schemas.microsoft.com/office/drawing/2014/main" id="{96D7E310-ADB8-C077-9E79-B34023FB6C27}"/>
              </a:ext>
            </a:extLst>
          </p:cNvPr>
          <p:cNvSpPr>
            <a:spLocks noGrp="1"/>
          </p:cNvSpPr>
          <p:nvPr>
            <p:ph type="sldNum" sz="quarter" idx="4294967295"/>
          </p:nvPr>
        </p:nvSpPr>
        <p:spPr>
          <a:xfrm>
            <a:off x="9956800" y="6400800"/>
            <a:ext cx="1930400" cy="609600"/>
          </a:xfrm>
        </p:spPr>
        <p:txBody>
          <a:bodyPr/>
          <a:lstStyle/>
          <a:p>
            <a:pPr>
              <a:spcAft>
                <a:spcPts val="600"/>
              </a:spcAft>
              <a:defRPr/>
            </a:pPr>
            <a:fld id="{B11F722E-A770-427B-9A75-C3BCF5360E4D}" type="slidenum">
              <a:rPr lang="de-DE" altLang="de-DE" smtClean="0"/>
              <a:pPr>
                <a:spcAft>
                  <a:spcPts val="600"/>
                </a:spcAft>
                <a:defRPr/>
              </a:pPr>
              <a:t>1</a:t>
            </a:fld>
            <a:r>
              <a:rPr lang="de-DE" altLang="de-DE"/>
              <a:t> </a:t>
            </a:r>
            <a:endParaRPr lang="de-DE" altLang="de-DE" b="0"/>
          </a:p>
        </p:txBody>
      </p:sp>
    </p:spTree>
    <p:extLst>
      <p:ext uri="{BB962C8B-B14F-4D97-AF65-F5344CB8AC3E}">
        <p14:creationId xmlns:p14="http://schemas.microsoft.com/office/powerpoint/2010/main" val="61358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2BE72-B2D3-7260-FEFE-09CAEBA77B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6C2B64-C368-A6AF-52EA-4AF68253C7B6}"/>
              </a:ext>
            </a:extLst>
          </p:cNvPr>
          <p:cNvSpPr>
            <a:spLocks noGrp="1"/>
          </p:cNvSpPr>
          <p:nvPr>
            <p:ph type="title"/>
          </p:nvPr>
        </p:nvSpPr>
        <p:spPr/>
        <p:txBody>
          <a:bodyPr>
            <a:normAutofit/>
          </a:bodyPr>
          <a:lstStyle/>
          <a:p>
            <a:pPr marL="273685" indent="-273685">
              <a:lnSpc>
                <a:spcPct val="150000"/>
              </a:lnSpc>
              <a:spcBef>
                <a:spcPts val="2400"/>
              </a:spcBef>
              <a:spcAft>
                <a:spcPts val="300"/>
              </a:spcAft>
            </a:pPr>
            <a:r>
              <a:rPr lang="de-DE" sz="4000" b="1" kern="0" dirty="0">
                <a:effectLst/>
                <a:latin typeface="Arial" panose="020B0604020202020204" pitchFamily="34" charset="0"/>
                <a:ea typeface="Times New Roman" panose="02020603050405020304" pitchFamily="18" charset="0"/>
              </a:rPr>
              <a:t>Ist-Analyse: Fragen</a:t>
            </a:r>
            <a:endParaRPr lang="de-DE" dirty="0"/>
          </a:p>
        </p:txBody>
      </p:sp>
      <p:sp>
        <p:nvSpPr>
          <p:cNvPr id="3" name="Inhaltsplatzhalter 2">
            <a:extLst>
              <a:ext uri="{FF2B5EF4-FFF2-40B4-BE49-F238E27FC236}">
                <a16:creationId xmlns:a16="http://schemas.microsoft.com/office/drawing/2014/main" id="{F309A5DA-E9AC-6D71-9A2C-3CA4D10F59FF}"/>
              </a:ext>
            </a:extLst>
          </p:cNvPr>
          <p:cNvSpPr>
            <a:spLocks noGrp="1"/>
          </p:cNvSpPr>
          <p:nvPr>
            <p:ph idx="1"/>
          </p:nvPr>
        </p:nvSpPr>
        <p:spPr>
          <a:xfrm>
            <a:off x="407988" y="1804999"/>
            <a:ext cx="11376025" cy="4303714"/>
          </a:xfrm>
        </p:spPr>
        <p:txBody>
          <a:bodyPr/>
          <a:lstStyle/>
          <a:p>
            <a:pPr marL="342900" lvl="0" indent="-342900" algn="just">
              <a:lnSpc>
                <a:spcPct val="150000"/>
              </a:lnSpc>
              <a:spcAft>
                <a:spcPts val="600"/>
              </a:spcAft>
              <a:buFont typeface="+mj-lt"/>
              <a:buAutoNum type="arabicPeriod"/>
            </a:pPr>
            <a:r>
              <a:rPr lang="de-DE" sz="1800" kern="0" dirty="0">
                <a:effectLst/>
                <a:latin typeface="Arial" panose="020B0604020202020204" pitchFamily="34" charset="0"/>
                <a:ea typeface="Arial" panose="020B0604020202020204" pitchFamily="34" charset="0"/>
              </a:rPr>
              <a:t>Welche Hardware ist bei Ihnen vorhanden (Tablets)? </a:t>
            </a:r>
            <a:endParaRPr lang="de-DE" sz="1800" kern="100" dirty="0">
              <a:effectLst/>
              <a:latin typeface="Arial" panose="020B0604020202020204" pitchFamily="34" charset="0"/>
              <a:ea typeface="Times New Roman" panose="02020603050405020304" pitchFamily="18" charset="0"/>
            </a:endParaRPr>
          </a:p>
          <a:p>
            <a:pPr marL="342900" lvl="0" indent="-342900" algn="just">
              <a:lnSpc>
                <a:spcPct val="150000"/>
              </a:lnSpc>
              <a:buFont typeface="+mj-lt"/>
              <a:buAutoNum type="arabicPeriod"/>
            </a:pPr>
            <a:r>
              <a:rPr lang="de-DE" sz="1800" kern="0" dirty="0">
                <a:effectLst/>
                <a:latin typeface="Arial" panose="020B0604020202020204" pitchFamily="34" charset="0"/>
                <a:ea typeface="Arial" panose="020B0604020202020204" pitchFamily="34" charset="0"/>
              </a:rPr>
              <a:t>Wenn Sie in fünf Jahren auf Ihren Projektstart zurückblicken, welche Stolpersteine könnten aufgetreten sein? </a:t>
            </a:r>
            <a:endParaRPr lang="de-DE" sz="1800" kern="100" dirty="0">
              <a:effectLst/>
              <a:latin typeface="Arial" panose="020B0604020202020204" pitchFamily="34" charset="0"/>
              <a:ea typeface="Times New Roman" panose="02020603050405020304" pitchFamily="18" charset="0"/>
            </a:endParaRPr>
          </a:p>
          <a:p>
            <a:pPr marL="0" indent="0">
              <a:buNone/>
            </a:pPr>
            <a:endParaRPr lang="de-DE" sz="1800" kern="100" dirty="0">
              <a:effectLst/>
              <a:latin typeface="Arial" panose="020B0604020202020204" pitchFamily="34" charset="0"/>
              <a:ea typeface="Times New Roman" panose="02020603050405020304" pitchFamily="18" charset="0"/>
            </a:endParaRPr>
          </a:p>
          <a:p>
            <a:endParaRPr lang="de-DE" dirty="0"/>
          </a:p>
        </p:txBody>
      </p:sp>
      <p:pic>
        <p:nvPicPr>
          <p:cNvPr id="4" name="Grafik 3">
            <a:extLst>
              <a:ext uri="{FF2B5EF4-FFF2-40B4-BE49-F238E27FC236}">
                <a16:creationId xmlns:a16="http://schemas.microsoft.com/office/drawing/2014/main" id="{38F40D25-F951-E8FA-2FB3-97334980EB24}"/>
              </a:ext>
            </a:extLst>
          </p:cNvPr>
          <p:cNvPicPr>
            <a:picLocks noChangeAspect="1"/>
          </p:cNvPicPr>
          <p:nvPr/>
        </p:nvPicPr>
        <p:blipFill>
          <a:blip r:embed="rId3"/>
          <a:stretch>
            <a:fillRect/>
          </a:stretch>
        </p:blipFill>
        <p:spPr>
          <a:xfrm>
            <a:off x="6734629" y="3160622"/>
            <a:ext cx="3886992" cy="3595102"/>
          </a:xfrm>
          <a:prstGeom prst="rect">
            <a:avLst/>
          </a:prstGeom>
        </p:spPr>
      </p:pic>
    </p:spTree>
    <p:extLst>
      <p:ext uri="{BB962C8B-B14F-4D97-AF65-F5344CB8AC3E}">
        <p14:creationId xmlns:p14="http://schemas.microsoft.com/office/powerpoint/2010/main" val="285466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153B4-9766-4038-C63F-256C0A9F8ED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045449C-0A7D-7FF4-E8F5-B6D5617DC903}"/>
              </a:ext>
            </a:extLst>
          </p:cNvPr>
          <p:cNvSpPr>
            <a:spLocks noGrp="1"/>
          </p:cNvSpPr>
          <p:nvPr>
            <p:ph type="title"/>
          </p:nvPr>
        </p:nvSpPr>
        <p:spPr>
          <a:xfrm>
            <a:off x="373613" y="227621"/>
            <a:ext cx="8567737" cy="1325563"/>
          </a:xfrm>
        </p:spPr>
        <p:txBody>
          <a:bodyPr/>
          <a:lstStyle/>
          <a:p>
            <a:r>
              <a:rPr lang="de-DE" dirty="0"/>
              <a:t>Ist-Analyse: Antworten</a:t>
            </a:r>
          </a:p>
        </p:txBody>
      </p:sp>
      <p:sp>
        <p:nvSpPr>
          <p:cNvPr id="5" name="Inhaltsplatzhalter 4">
            <a:extLst>
              <a:ext uri="{FF2B5EF4-FFF2-40B4-BE49-F238E27FC236}">
                <a16:creationId xmlns:a16="http://schemas.microsoft.com/office/drawing/2014/main" id="{12C04377-6AE6-5C7C-91F7-A2C864A95793}"/>
              </a:ext>
            </a:extLst>
          </p:cNvPr>
          <p:cNvSpPr>
            <a:spLocks noGrp="1"/>
          </p:cNvSpPr>
          <p:nvPr>
            <p:ph idx="1"/>
          </p:nvPr>
        </p:nvSpPr>
        <p:spPr>
          <a:xfrm>
            <a:off x="192506" y="1419988"/>
            <a:ext cx="11447128" cy="4980811"/>
          </a:xfrm>
        </p:spPr>
        <p:txBody>
          <a:bodyPr>
            <a:normAutofit/>
          </a:bodyPr>
          <a:lstStyle/>
          <a:p>
            <a:pPr marL="342900" lvl="0" indent="-342900" algn="just">
              <a:lnSpc>
                <a:spcPct val="150000"/>
              </a:lnSpc>
              <a:spcAft>
                <a:spcPts val="600"/>
              </a:spcAft>
              <a:buFont typeface="+mj-lt"/>
              <a:buAutoNum type="arabicPeriod"/>
            </a:pPr>
            <a:r>
              <a:rPr lang="de-DE" sz="1600" kern="0" dirty="0">
                <a:effectLst/>
                <a:latin typeface="Arial" panose="020B0604020202020204" pitchFamily="34" charset="0"/>
                <a:ea typeface="Arial" panose="020B0604020202020204" pitchFamily="34" charset="0"/>
              </a:rPr>
              <a:t>Ein Tablet pro Organisationseinheit hat sich als guter Start erwiesen, mehrere Tablets gehen natürlich immer. </a:t>
            </a:r>
            <a:endParaRPr lang="de-DE" sz="1600" kern="100" dirty="0">
              <a:effectLst/>
              <a:latin typeface="Arial" panose="020B0604020202020204" pitchFamily="34" charset="0"/>
              <a:ea typeface="Times New Roman" panose="02020603050405020304" pitchFamily="18" charset="0"/>
            </a:endParaRPr>
          </a:p>
          <a:p>
            <a:pPr marL="342900" lvl="0" indent="-342900" algn="just">
              <a:lnSpc>
                <a:spcPct val="150000"/>
              </a:lnSpc>
              <a:buFont typeface="+mj-lt"/>
              <a:buAutoNum type="arabicPeriod"/>
            </a:pPr>
            <a:r>
              <a:rPr lang="de-DE" sz="1600" kern="0" dirty="0">
                <a:effectLst/>
                <a:latin typeface="Arial" panose="020B0604020202020204" pitchFamily="34" charset="0"/>
                <a:ea typeface="Arial" panose="020B0604020202020204" pitchFamily="34" charset="0"/>
              </a:rPr>
              <a:t>Stolpersteine: </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Kein stabiles W-Lan – zeitaufwendiges Nachrüsten</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Angehörige zeigen sich anfangs skeptisch, ob Videobotschaften für ihre An- und Zugehörigen hilfreich/unterstützend sind – Informations- und Überzeugungsarbeit ist gefragt</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Skepsis gegenüber Technik und neuen Medien bei den Mitarbeitenden – verzögert die Umsetzung/Nutzung der Videobotschaften </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Unzureichende multiprofessionelle Aufgabenverteilung (Alltagsbegleitung, Auszubildende, Pflegefachpersonen wenig in der Umsetzung berücksichtigt) erschwert die Umsetzung im Alltag</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Videobotschaften rücken als eine der ersten Interventionen in den Hintergrund, wenn Stressmomente auftreten, wie z.B. Personalmangel, hoher Krankenstand usw. </a:t>
            </a:r>
            <a:endParaRPr lang="de-DE" sz="1600" kern="100" dirty="0">
              <a:effectLst/>
              <a:latin typeface="Arial" panose="020B0604020202020204" pitchFamily="34" charset="0"/>
              <a:ea typeface="Times New Roman" panose="02020603050405020304" pitchFamily="18" charset="0"/>
            </a:endParaRPr>
          </a:p>
          <a:p>
            <a:pPr marL="0" lvl="0" indent="0" algn="just">
              <a:lnSpc>
                <a:spcPct val="150000"/>
              </a:lnSpc>
              <a:spcAft>
                <a:spcPts val="600"/>
              </a:spcAft>
              <a:buNone/>
            </a:pPr>
            <a:endParaRPr lang="de-DE" dirty="0"/>
          </a:p>
        </p:txBody>
      </p:sp>
    </p:spTree>
    <p:extLst>
      <p:ext uri="{BB962C8B-B14F-4D97-AF65-F5344CB8AC3E}">
        <p14:creationId xmlns:p14="http://schemas.microsoft.com/office/powerpoint/2010/main" val="28636822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AEF2E-CAFD-1A09-6399-39DCCF2002F1}"/>
              </a:ext>
            </a:extLst>
          </p:cNvPr>
          <p:cNvSpPr>
            <a:spLocks noGrp="1"/>
          </p:cNvSpPr>
          <p:nvPr>
            <p:ph type="title"/>
          </p:nvPr>
        </p:nvSpPr>
        <p:spPr>
          <a:xfrm>
            <a:off x="371657" y="484782"/>
            <a:ext cx="8567737" cy="1325563"/>
          </a:xfrm>
        </p:spPr>
        <p:txBody>
          <a:bodyPr>
            <a:normAutofit/>
          </a:bodyPr>
          <a:lstStyle/>
          <a:p>
            <a:pPr>
              <a:lnSpc>
                <a:spcPct val="90000"/>
              </a:lnSpc>
            </a:pPr>
            <a:r>
              <a:rPr lang="de-DE" sz="2800" dirty="0">
                <a:latin typeface="Arial" panose="020B0604020202020204" pitchFamily="34" charset="0"/>
                <a:cs typeface="Arial" panose="020B0604020202020204" pitchFamily="34" charset="0"/>
              </a:rPr>
              <a:t>Videobotschaften entwickeln</a:t>
            </a:r>
            <a:r>
              <a:rPr lang="de-DE" sz="2800" dirty="0">
                <a:latin typeface="Arial" panose="020B0604020202020204" pitchFamily="34" charset="0"/>
              </a:rPr>
              <a:t>: Fragen </a:t>
            </a: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endParaRPr lang="de-DE" sz="28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82669F5-70F2-68C7-851D-B44D538FC386}"/>
              </a:ext>
            </a:extLst>
          </p:cNvPr>
          <p:cNvSpPr>
            <a:spLocks noGrp="1"/>
          </p:cNvSpPr>
          <p:nvPr>
            <p:ph sz="half" idx="1"/>
          </p:nvPr>
        </p:nvSpPr>
        <p:spPr>
          <a:xfrm>
            <a:off x="1103446" y="1810345"/>
            <a:ext cx="4887383" cy="4498975"/>
          </a:xfrm>
        </p:spPr>
        <p:txBody>
          <a:bodyPr/>
          <a:lstStyle/>
          <a:p>
            <a:pPr algn="l">
              <a:lnSpc>
                <a:spcPct val="150000"/>
              </a:lnSpc>
              <a:spcBef>
                <a:spcPts val="600"/>
              </a:spcBef>
            </a:pPr>
            <a:r>
              <a:rPr lang="de-DE" sz="2400" dirty="0">
                <a:latin typeface="Arial" panose="020B0604020202020204" pitchFamily="34" charset="0"/>
                <a:ea typeface="Arial" panose="020B0604020202020204" pitchFamily="34" charset="0"/>
                <a:cs typeface="Arial" panose="020B0604020202020204" pitchFamily="34" charset="0"/>
              </a:rPr>
              <a:t>Was ist beim Erstellen der Videobotschaften zu beachten? </a:t>
            </a:r>
          </a:p>
          <a:p>
            <a:pPr algn="l">
              <a:lnSpc>
                <a:spcPct val="150000"/>
              </a:lnSpc>
            </a:pPr>
            <a:r>
              <a:rPr lang="de-DE" sz="2400" dirty="0">
                <a:latin typeface="Arial" panose="020B0604020202020204" pitchFamily="34" charset="0"/>
                <a:ea typeface="Arial" panose="020B0604020202020204" pitchFamily="34" charset="0"/>
                <a:cs typeface="Arial" panose="020B0604020202020204" pitchFamily="34" charset="0"/>
              </a:rPr>
              <a:t>Welche Inhalte eigenen sich für Grußbotschaften? </a:t>
            </a:r>
          </a:p>
          <a:p>
            <a:pPr marL="0" indent="0" algn="l">
              <a:lnSpc>
                <a:spcPct val="150000"/>
              </a:lnSpc>
              <a:buNone/>
            </a:pPr>
            <a:endParaRPr lang="de-DE" sz="2400" dirty="0">
              <a:latin typeface="Arial" panose="020B0604020202020204" pitchFamily="34" charset="0"/>
              <a:ea typeface="Arial" panose="020B0604020202020204" pitchFamily="34" charset="0"/>
              <a:cs typeface="Arial" panose="020B0604020202020204" pitchFamily="34" charset="0"/>
            </a:endParaRPr>
          </a:p>
          <a:p>
            <a:pPr marL="0" indent="0" algn="l">
              <a:lnSpc>
                <a:spcPct val="150000"/>
              </a:lnSpc>
              <a:buNone/>
            </a:pPr>
            <a:endParaRPr lang="de-DE" sz="2400" dirty="0">
              <a:latin typeface="Arial" panose="020B0604020202020204" pitchFamily="34" charset="0"/>
              <a:ea typeface="Arial" panose="020B0604020202020204" pitchFamily="34" charset="0"/>
              <a:cs typeface="Arial" panose="020B0604020202020204" pitchFamily="34" charset="0"/>
            </a:endParaRPr>
          </a:p>
          <a:p>
            <a:pPr marL="0" indent="0" algn="l">
              <a:lnSpc>
                <a:spcPct val="150000"/>
              </a:lnSpc>
              <a:buNone/>
            </a:pPr>
            <a:r>
              <a:rPr lang="de-DE" sz="1600" dirty="0"/>
              <a:t>			</a:t>
            </a:r>
            <a:endParaRPr lang="de-DE" sz="2400" dirty="0"/>
          </a:p>
        </p:txBody>
      </p:sp>
      <p:pic>
        <p:nvPicPr>
          <p:cNvPr id="4" name="Grafik 3">
            <a:extLst>
              <a:ext uri="{FF2B5EF4-FFF2-40B4-BE49-F238E27FC236}">
                <a16:creationId xmlns:a16="http://schemas.microsoft.com/office/drawing/2014/main" id="{AB6C464A-C68A-5262-C87F-A171195C3E98}"/>
              </a:ext>
            </a:extLst>
          </p:cNvPr>
          <p:cNvPicPr>
            <a:picLocks noChangeAspect="1"/>
          </p:cNvPicPr>
          <p:nvPr/>
        </p:nvPicPr>
        <p:blipFill>
          <a:blip r:embed="rId3"/>
          <a:stretch>
            <a:fillRect/>
          </a:stretch>
        </p:blipFill>
        <p:spPr>
          <a:xfrm>
            <a:off x="6558833" y="2012871"/>
            <a:ext cx="4529721" cy="2658086"/>
          </a:xfrm>
          <a:prstGeom prst="rect">
            <a:avLst/>
          </a:prstGeom>
        </p:spPr>
      </p:pic>
    </p:spTree>
    <p:extLst>
      <p:ext uri="{BB962C8B-B14F-4D97-AF65-F5344CB8AC3E}">
        <p14:creationId xmlns:p14="http://schemas.microsoft.com/office/powerpoint/2010/main" val="393691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9E2C2-4C89-2C05-64FB-320F8D656029}"/>
              </a:ext>
            </a:extLst>
          </p:cNvPr>
          <p:cNvSpPr>
            <a:spLocks noGrp="1"/>
          </p:cNvSpPr>
          <p:nvPr>
            <p:ph type="title"/>
          </p:nvPr>
        </p:nvSpPr>
        <p:spPr>
          <a:xfrm>
            <a:off x="196948" y="569584"/>
            <a:ext cx="9359877" cy="576262"/>
          </a:xfrm>
        </p:spPr>
        <p:txBody>
          <a:bodyPr/>
          <a:lstStyle/>
          <a:p>
            <a:r>
              <a:rPr lang="de-DE" dirty="0"/>
              <a:t>Videobotschaften entwickeln: Antworten</a:t>
            </a:r>
          </a:p>
        </p:txBody>
      </p:sp>
      <p:sp>
        <p:nvSpPr>
          <p:cNvPr id="4" name="Inhaltsplatzhalter 3">
            <a:extLst>
              <a:ext uri="{FF2B5EF4-FFF2-40B4-BE49-F238E27FC236}">
                <a16:creationId xmlns:a16="http://schemas.microsoft.com/office/drawing/2014/main" id="{C23053C3-DCA5-4079-36CB-9AC12374573F}"/>
              </a:ext>
            </a:extLst>
          </p:cNvPr>
          <p:cNvSpPr>
            <a:spLocks noGrp="1"/>
          </p:cNvSpPr>
          <p:nvPr>
            <p:ph idx="1"/>
          </p:nvPr>
        </p:nvSpPr>
        <p:spPr>
          <a:xfrm>
            <a:off x="645585" y="1333015"/>
            <a:ext cx="9980083" cy="4498975"/>
          </a:xfrm>
        </p:spPr>
        <p:txBody>
          <a:bodyPr>
            <a:normAutofit fontScale="77500" lnSpcReduction="20000"/>
          </a:bodyPr>
          <a:lstStyle/>
          <a:p>
            <a:pPr marL="182563" indent="-182563">
              <a:lnSpc>
                <a:spcPct val="150000"/>
              </a:lnSpc>
              <a:spcBef>
                <a:spcPts val="600"/>
              </a:spcBef>
              <a:buFont typeface="Wingdings" panose="05000000000000000000" pitchFamily="2" charset="2"/>
              <a:buChar char="ü"/>
            </a:pPr>
            <a:r>
              <a:rPr lang="de-DE" sz="1400" dirty="0">
                <a:effectLst/>
                <a:latin typeface="Arial" panose="020B0604020202020204" pitchFamily="34" charset="0"/>
                <a:ea typeface="Arial" panose="020B0604020202020204" pitchFamily="34" charset="0"/>
                <a:cs typeface="Arial" panose="020B0604020202020204" pitchFamily="34" charset="0"/>
              </a:rPr>
              <a:t>Das Wichtigste zuerst: Halten Sie es einfach – Keep </a:t>
            </a:r>
            <a:r>
              <a:rPr lang="de-DE" sz="1400" dirty="0" err="1">
                <a:effectLst/>
                <a:latin typeface="Arial" panose="020B0604020202020204" pitchFamily="34" charset="0"/>
                <a:ea typeface="Arial" panose="020B0604020202020204" pitchFamily="34" charset="0"/>
                <a:cs typeface="Arial" panose="020B0604020202020204" pitchFamily="34" charset="0"/>
              </a:rPr>
              <a:t>it</a:t>
            </a:r>
            <a:r>
              <a:rPr lang="de-DE" sz="1400" dirty="0">
                <a:effectLst/>
                <a:latin typeface="Arial" panose="020B0604020202020204" pitchFamily="34" charset="0"/>
                <a:ea typeface="Arial" panose="020B0604020202020204" pitchFamily="34" charset="0"/>
                <a:cs typeface="Arial" panose="020B0604020202020204" pitchFamily="34" charset="0"/>
              </a:rPr>
              <a:t> simple. </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Font typeface="Wingdings" panose="05000000000000000000" pitchFamily="2" charset="2"/>
              <a:buChar char="ü"/>
            </a:pPr>
            <a:r>
              <a:rPr lang="de-DE" sz="1400" dirty="0">
                <a:effectLst/>
                <a:latin typeface="Arial" panose="020B0604020202020204" pitchFamily="34" charset="0"/>
                <a:ea typeface="Arial" panose="020B0604020202020204" pitchFamily="34" charset="0"/>
                <a:cs typeface="Arial" panose="020B0604020202020204" pitchFamily="34" charset="0"/>
              </a:rPr>
              <a:t>Die Dauer der Videobotschaften liegt zwischen weniger als 1 Minute bis zu 3 Minuten, durchschnittlich ca. 1 Minute </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Font typeface="Wingdings" panose="05000000000000000000" pitchFamily="2" charset="2"/>
              <a:buChar char="ü"/>
            </a:pPr>
            <a:r>
              <a:rPr lang="de-DE" sz="1400" dirty="0">
                <a:effectLst/>
                <a:latin typeface="Arial" panose="020B0604020202020204" pitchFamily="34" charset="0"/>
                <a:ea typeface="Arial" panose="020B0604020202020204" pitchFamily="34" charset="0"/>
                <a:cs typeface="Arial" panose="020B0604020202020204" pitchFamily="34" charset="0"/>
              </a:rPr>
              <a:t>Es gibt zwei Arten von Videobotschaften: Grußbotschaften und Handlungsaufforderungen</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Font typeface="Wingdings" panose="05000000000000000000" pitchFamily="2" charset="2"/>
              <a:buChar char="ü"/>
            </a:pPr>
            <a:r>
              <a:rPr lang="de-DE" sz="1400" dirty="0">
                <a:effectLst/>
                <a:latin typeface="Arial" panose="020B0604020202020204" pitchFamily="34" charset="0"/>
                <a:ea typeface="Arial" panose="020B0604020202020204" pitchFamily="34" charset="0"/>
                <a:cs typeface="Arial" panose="020B0604020202020204" pitchFamily="34" charset="0"/>
              </a:rPr>
              <a:t>Grußbotschaften beinhalten emotional bedeutsame Themen (Herzensöffner), die erfreuen, die Identität stärken können und zur Teilhabe motivieren und manchmal auch beruhigen können. Als Themen für Grußbotschaften eignen sich z.B.  </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400" dirty="0">
                <a:effectLst/>
                <a:latin typeface="Arial" panose="020B0604020202020204" pitchFamily="34" charset="0"/>
                <a:ea typeface="Arial" panose="020B0604020202020204" pitchFamily="34" charset="0"/>
                <a:cs typeface="Arial" panose="020B0604020202020204" pitchFamily="34" charset="0"/>
              </a:rPr>
              <a:t>Musik</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400" dirty="0">
                <a:effectLst/>
                <a:latin typeface="Arial" panose="020B0604020202020204" pitchFamily="34" charset="0"/>
                <a:ea typeface="Arial" panose="020B0604020202020204" pitchFamily="34" charset="0"/>
                <a:cs typeface="Arial" panose="020B0604020202020204" pitchFamily="34" charset="0"/>
              </a:rPr>
              <a:t>Familie, Kinder und Freunde</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400" dirty="0">
                <a:effectLst/>
                <a:latin typeface="Arial" panose="020B0604020202020204" pitchFamily="34" charset="0"/>
                <a:ea typeface="Arial" panose="020B0604020202020204" pitchFamily="34" charset="0"/>
                <a:cs typeface="Arial" panose="020B0604020202020204" pitchFamily="34" charset="0"/>
              </a:rPr>
              <a:t>Natur und Tiere</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400" dirty="0">
                <a:effectLst/>
                <a:latin typeface="Arial" panose="020B0604020202020204" pitchFamily="34" charset="0"/>
                <a:ea typeface="Arial" panose="020B0604020202020204" pitchFamily="34" charset="0"/>
                <a:cs typeface="Arial" panose="020B0604020202020204" pitchFamily="34" charset="0"/>
              </a:rPr>
              <a:t>Beruf</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1400" dirty="0">
                <a:effectLst/>
                <a:latin typeface="Arial" panose="020B0604020202020204" pitchFamily="34" charset="0"/>
                <a:ea typeface="Arial" panose="020B0604020202020204" pitchFamily="34" charset="0"/>
                <a:cs typeface="Arial" panose="020B0604020202020204" pitchFamily="34" charset="0"/>
              </a:rPr>
              <a:t>Interessen wie Hobbies, Haushalt, Garten, Handwerkliches</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Aft>
                <a:spcPts val="600"/>
              </a:spcAft>
              <a:buFont typeface="Symbol" panose="05050102010706020507" pitchFamily="18" charset="2"/>
              <a:buChar char=""/>
            </a:pPr>
            <a:r>
              <a:rPr lang="de-DE" sz="1400" dirty="0">
                <a:effectLst/>
                <a:latin typeface="Arial" panose="020B0604020202020204" pitchFamily="34" charset="0"/>
                <a:ea typeface="Arial" panose="020B0604020202020204" pitchFamily="34" charset="0"/>
                <a:cs typeface="Arial" panose="020B0604020202020204" pitchFamily="34" charset="0"/>
              </a:rPr>
              <a:t>und vieles mehr </a:t>
            </a:r>
          </a:p>
          <a:p>
            <a:pPr marL="742950" lvl="1" indent="-285750">
              <a:lnSpc>
                <a:spcPct val="150000"/>
              </a:lnSpc>
              <a:spcAft>
                <a:spcPts val="600"/>
              </a:spcAft>
              <a:buFont typeface="Symbol" panose="05050102010706020507" pitchFamily="18" charset="2"/>
              <a:buChar char=""/>
            </a:pPr>
            <a:endParaRPr lang="de-DE" sz="1400" dirty="0">
              <a:ea typeface="Arial" panose="020B0604020202020204" pitchFamily="34" charset="0"/>
            </a:endParaRPr>
          </a:p>
          <a:p>
            <a:pPr marL="457200" lvl="1" indent="0">
              <a:lnSpc>
                <a:spcPct val="150000"/>
              </a:lnSpc>
              <a:spcAft>
                <a:spcPts val="600"/>
              </a:spcAft>
              <a:buNone/>
            </a:pPr>
            <a:r>
              <a:rPr lang="de-DE" sz="1600" b="1" dirty="0">
                <a:ea typeface="Arial" panose="020B0604020202020204" pitchFamily="34" charset="0"/>
              </a:rPr>
              <a:t>Weitere Hinweise finden Sie im </a:t>
            </a:r>
            <a:r>
              <a:rPr lang="de-DE" sz="1600" b="1" dirty="0" err="1">
                <a:ea typeface="Arial" panose="020B0604020202020204" pitchFamily="34" charset="0"/>
              </a:rPr>
              <a:t>Erklärfilm</a:t>
            </a:r>
            <a:r>
              <a:rPr lang="de-DE" sz="1600" b="1" dirty="0">
                <a:ea typeface="Arial" panose="020B0604020202020204" pitchFamily="34" charset="0"/>
              </a:rPr>
              <a:t> </a:t>
            </a:r>
          </a:p>
          <a:p>
            <a:pPr marL="457200" lvl="1" indent="0">
              <a:lnSpc>
                <a:spcPct val="150000"/>
              </a:lnSpc>
              <a:spcAft>
                <a:spcPts val="600"/>
              </a:spcAft>
              <a:buNone/>
            </a:pPr>
            <a:r>
              <a:rPr lang="de-DE" sz="1400" b="1" dirty="0">
                <a:ea typeface="Arial" panose="020B0604020202020204" pitchFamily="34" charset="0"/>
                <a:hlinkClick r:id="rId2"/>
              </a:rPr>
              <a:t>https://www.demenz-support.de/media/erklaerfilm_zum_projekt_videobotschaft_komprimiert.mp4</a:t>
            </a:r>
            <a:endParaRPr lang="de-DE" sz="1400" b="1" dirty="0">
              <a:ea typeface="Arial" panose="020B0604020202020204" pitchFamily="34" charset="0"/>
            </a:endParaRPr>
          </a:p>
          <a:p>
            <a:pPr marL="742950" lvl="1" indent="-285750">
              <a:lnSpc>
                <a:spcPct val="150000"/>
              </a:lnSpc>
              <a:spcAft>
                <a:spcPts val="600"/>
              </a:spcAft>
              <a:buFont typeface="Symbol" panose="05050102010706020507" pitchFamily="18" charset="2"/>
              <a:buChar char=""/>
            </a:pP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pic>
        <p:nvPicPr>
          <p:cNvPr id="5" name="Grafik 4">
            <a:extLst>
              <a:ext uri="{FF2B5EF4-FFF2-40B4-BE49-F238E27FC236}">
                <a16:creationId xmlns:a16="http://schemas.microsoft.com/office/drawing/2014/main" id="{B6F8ABE0-DDD9-E7C7-639D-E15BB3453FD3}"/>
              </a:ext>
            </a:extLst>
          </p:cNvPr>
          <p:cNvPicPr>
            <a:picLocks noChangeAspect="1"/>
          </p:cNvPicPr>
          <p:nvPr/>
        </p:nvPicPr>
        <p:blipFill>
          <a:blip r:embed="rId3"/>
          <a:stretch>
            <a:fillRect/>
          </a:stretch>
        </p:blipFill>
        <p:spPr>
          <a:xfrm>
            <a:off x="6485975" y="2705983"/>
            <a:ext cx="4216701" cy="2474403"/>
          </a:xfrm>
          <a:prstGeom prst="rect">
            <a:avLst/>
          </a:prstGeom>
        </p:spPr>
      </p:pic>
      <p:sp>
        <p:nvSpPr>
          <p:cNvPr id="6" name="Textfeld 5">
            <a:extLst>
              <a:ext uri="{FF2B5EF4-FFF2-40B4-BE49-F238E27FC236}">
                <a16:creationId xmlns:a16="http://schemas.microsoft.com/office/drawing/2014/main" id="{C945C00E-CF20-71EA-A220-FCA2B25909B4}"/>
              </a:ext>
            </a:extLst>
          </p:cNvPr>
          <p:cNvSpPr txBox="1"/>
          <p:nvPr/>
        </p:nvSpPr>
        <p:spPr>
          <a:xfrm>
            <a:off x="8594325" y="5113639"/>
            <a:ext cx="3384376" cy="253916"/>
          </a:xfrm>
          <a:prstGeom prst="rect">
            <a:avLst/>
          </a:prstGeom>
          <a:noFill/>
        </p:spPr>
        <p:txBody>
          <a:bodyPr wrap="square" rtlCol="0">
            <a:spAutoFit/>
          </a:bodyPr>
          <a:lstStyle/>
          <a:p>
            <a:r>
              <a:rPr lang="de-DE" sz="1050" dirty="0"/>
              <a:t>Bild: Demenz Support Stuttgart</a:t>
            </a:r>
          </a:p>
        </p:txBody>
      </p:sp>
    </p:spTree>
    <p:extLst>
      <p:ext uri="{BB962C8B-B14F-4D97-AF65-F5344CB8AC3E}">
        <p14:creationId xmlns:p14="http://schemas.microsoft.com/office/powerpoint/2010/main" val="21156349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5D9A-7087-93BA-9D1C-9CFE62D564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5D2AB3-9DCB-8368-611F-C8A93B9B4A2C}"/>
              </a:ext>
            </a:extLst>
          </p:cNvPr>
          <p:cNvSpPr>
            <a:spLocks noGrp="1"/>
          </p:cNvSpPr>
          <p:nvPr>
            <p:ph type="title"/>
          </p:nvPr>
        </p:nvSpPr>
        <p:spPr>
          <a:xfrm>
            <a:off x="335360" y="404664"/>
            <a:ext cx="8836141" cy="901622"/>
          </a:xfrm>
        </p:spPr>
        <p:txBody>
          <a:bodyPr>
            <a:normAutofit fontScale="90000"/>
          </a:bodyPr>
          <a:lstStyle/>
          <a:p>
            <a:pPr>
              <a:lnSpc>
                <a:spcPct val="90000"/>
              </a:lnSpc>
            </a:pP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Videobotschaften entwickeln – Fragen? </a:t>
            </a: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endParaRPr lang="de-DE" sz="28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D8D7A15-094E-1CFA-D43C-3C6BF015F6AC}"/>
              </a:ext>
            </a:extLst>
          </p:cNvPr>
          <p:cNvSpPr>
            <a:spLocks noGrp="1"/>
          </p:cNvSpPr>
          <p:nvPr>
            <p:ph sz="half" idx="1"/>
          </p:nvPr>
        </p:nvSpPr>
        <p:spPr>
          <a:xfrm>
            <a:off x="335360" y="1708297"/>
            <a:ext cx="8753638" cy="2145245"/>
          </a:xfrm>
        </p:spPr>
        <p:txBody>
          <a:bodyPr>
            <a:normAutofit/>
          </a:bodyPr>
          <a:lstStyle/>
          <a:p>
            <a:pPr algn="l">
              <a:lnSpc>
                <a:spcPct val="150000"/>
              </a:lnSpc>
            </a:pPr>
            <a:r>
              <a:rPr lang="de-DE" sz="2400" dirty="0">
                <a:latin typeface="Arial" panose="020B0604020202020204" pitchFamily="34" charset="0"/>
                <a:ea typeface="Arial" panose="020B0604020202020204" pitchFamily="34" charset="0"/>
                <a:cs typeface="Arial" panose="020B0604020202020204" pitchFamily="34" charset="0"/>
              </a:rPr>
              <a:t>Welche Inhalte eigenen sich für Handlungsaufforderungen? </a:t>
            </a:r>
          </a:p>
          <a:p>
            <a:pPr marL="0" indent="0" algn="l">
              <a:lnSpc>
                <a:spcPct val="150000"/>
              </a:lnSpc>
              <a:buNone/>
            </a:pPr>
            <a:endParaRPr lang="de-DE" sz="2400" dirty="0">
              <a:latin typeface="Arial" panose="020B0604020202020204" pitchFamily="34" charset="0"/>
              <a:ea typeface="Arial" panose="020B0604020202020204" pitchFamily="34" charset="0"/>
              <a:cs typeface="Arial" panose="020B0604020202020204" pitchFamily="34" charset="0"/>
            </a:endParaRPr>
          </a:p>
          <a:p>
            <a:pPr marL="0" indent="0" algn="l">
              <a:lnSpc>
                <a:spcPct val="150000"/>
              </a:lnSpc>
              <a:buNone/>
            </a:pPr>
            <a:r>
              <a:rPr lang="de-DE" sz="1600" dirty="0"/>
              <a:t>			</a:t>
            </a:r>
            <a:endParaRPr lang="de-DE" sz="2400" dirty="0"/>
          </a:p>
        </p:txBody>
      </p:sp>
      <p:sp>
        <p:nvSpPr>
          <p:cNvPr id="4" name="Textfeld 3">
            <a:extLst>
              <a:ext uri="{FF2B5EF4-FFF2-40B4-BE49-F238E27FC236}">
                <a16:creationId xmlns:a16="http://schemas.microsoft.com/office/drawing/2014/main" id="{4B958EB8-FE67-D8D8-BD29-D08F54F9C989}"/>
              </a:ext>
            </a:extLst>
          </p:cNvPr>
          <p:cNvSpPr txBox="1"/>
          <p:nvPr/>
        </p:nvSpPr>
        <p:spPr>
          <a:xfrm>
            <a:off x="6960096" y="6400800"/>
            <a:ext cx="3384376" cy="253916"/>
          </a:xfrm>
          <a:prstGeom prst="rect">
            <a:avLst/>
          </a:prstGeom>
          <a:noFill/>
        </p:spPr>
        <p:txBody>
          <a:bodyPr wrap="square" rtlCol="0">
            <a:spAutoFit/>
          </a:bodyPr>
          <a:lstStyle/>
          <a:p>
            <a:r>
              <a:rPr lang="de-DE" sz="1050"/>
              <a:t>Bild: Demenz Support Stuttgart</a:t>
            </a:r>
          </a:p>
        </p:txBody>
      </p:sp>
    </p:spTree>
    <p:extLst>
      <p:ext uri="{BB962C8B-B14F-4D97-AF65-F5344CB8AC3E}">
        <p14:creationId xmlns:p14="http://schemas.microsoft.com/office/powerpoint/2010/main" val="31210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2B692-0470-915D-75F6-A12F23ED406B}"/>
              </a:ext>
            </a:extLst>
          </p:cNvPr>
          <p:cNvSpPr>
            <a:spLocks noGrp="1"/>
          </p:cNvSpPr>
          <p:nvPr>
            <p:ph type="title"/>
          </p:nvPr>
        </p:nvSpPr>
        <p:spPr>
          <a:xfrm>
            <a:off x="293894" y="759238"/>
            <a:ext cx="10418654" cy="576262"/>
          </a:xfrm>
        </p:spPr>
        <p:txBody>
          <a:bodyPr/>
          <a:lstStyle/>
          <a:p>
            <a:r>
              <a:rPr lang="de-DE" dirty="0"/>
              <a:t>Inhalte für Handlungsaufforderungen: Antworten</a:t>
            </a:r>
          </a:p>
        </p:txBody>
      </p:sp>
      <p:sp>
        <p:nvSpPr>
          <p:cNvPr id="4" name="Inhaltsplatzhalter 3">
            <a:extLst>
              <a:ext uri="{FF2B5EF4-FFF2-40B4-BE49-F238E27FC236}">
                <a16:creationId xmlns:a16="http://schemas.microsoft.com/office/drawing/2014/main" id="{1191C156-0B2F-1ED8-87B4-709787282D73}"/>
              </a:ext>
            </a:extLst>
          </p:cNvPr>
          <p:cNvSpPr>
            <a:spLocks noGrp="1"/>
          </p:cNvSpPr>
          <p:nvPr>
            <p:ph idx="1"/>
          </p:nvPr>
        </p:nvSpPr>
        <p:spPr>
          <a:xfrm>
            <a:off x="511518" y="1520231"/>
            <a:ext cx="10880667" cy="4498975"/>
          </a:xfrm>
        </p:spPr>
        <p:txBody>
          <a:bodyPr>
            <a:normAutofit/>
          </a:bodyPr>
          <a:lstStyle/>
          <a:p>
            <a:pPr marL="342900" lvl="0" indent="-342900">
              <a:lnSpc>
                <a:spcPct val="150000"/>
              </a:lnSpc>
              <a:spcBef>
                <a:spcPts val="600"/>
              </a:spcBef>
              <a:buFont typeface="+mj-lt"/>
              <a:buAutoNum type="arabicPeriod"/>
            </a:pPr>
            <a:r>
              <a:rPr lang="de-DE" sz="2000" dirty="0">
                <a:effectLst/>
                <a:latin typeface="Arial" panose="020B0604020202020204" pitchFamily="34" charset="0"/>
                <a:ea typeface="Arial" panose="020B0604020202020204" pitchFamily="34" charset="0"/>
                <a:cs typeface="Arial" panose="020B0604020202020204" pitchFamily="34" charset="0"/>
              </a:rPr>
              <a:t>Handlungsaufforderungen beinhalten Motivationen wie z.B. </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2000" dirty="0">
                <a:effectLst/>
                <a:latin typeface="Arial" panose="020B0604020202020204" pitchFamily="34" charset="0"/>
                <a:ea typeface="Arial" panose="020B0604020202020204" pitchFamily="34" charset="0"/>
                <a:cs typeface="Arial" panose="020B0604020202020204" pitchFamily="34" charset="0"/>
              </a:rPr>
              <a:t>Unterstützung bei der Körperpflege annehmen</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2000" dirty="0">
                <a:effectLst/>
                <a:latin typeface="Arial" panose="020B0604020202020204" pitchFamily="34" charset="0"/>
                <a:ea typeface="Arial" panose="020B0604020202020204" pitchFamily="34" charset="0"/>
                <a:cs typeface="Arial" panose="020B0604020202020204" pitchFamily="34" charset="0"/>
              </a:rPr>
              <a:t>Teilzuhaben, z.B. mitzusingen</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2000" dirty="0">
                <a:effectLst/>
                <a:latin typeface="Arial" panose="020B0604020202020204" pitchFamily="34" charset="0"/>
                <a:ea typeface="Arial" panose="020B0604020202020204" pitchFamily="34" charset="0"/>
                <a:cs typeface="Arial" panose="020B0604020202020204" pitchFamily="34" charset="0"/>
              </a:rPr>
              <a:t>Mehr Flüssigkeit zu sich zu nehmen – zu trinken</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Symbol" panose="05050102010706020507" pitchFamily="18" charset="2"/>
              <a:buChar char=""/>
            </a:pPr>
            <a:r>
              <a:rPr lang="de-DE" sz="2000" dirty="0">
                <a:effectLst/>
                <a:latin typeface="Arial" panose="020B0604020202020204" pitchFamily="34" charset="0"/>
                <a:ea typeface="Arial" panose="020B0604020202020204" pitchFamily="34" charset="0"/>
                <a:cs typeface="Arial" panose="020B0604020202020204" pitchFamily="34" charset="0"/>
              </a:rPr>
              <a:t>Mehr Bewegung in den Alltag einzubauen</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Aft>
                <a:spcPts val="600"/>
              </a:spcAft>
              <a:buFont typeface="Symbol" panose="05050102010706020507" pitchFamily="18" charset="2"/>
              <a:buChar char=""/>
            </a:pPr>
            <a:r>
              <a:rPr lang="de-DE" sz="2000" dirty="0">
                <a:effectLst/>
                <a:latin typeface="Arial" panose="020B0604020202020204" pitchFamily="34" charset="0"/>
                <a:ea typeface="Arial" panose="020B0604020202020204" pitchFamily="34" charset="0"/>
                <a:cs typeface="Arial" panose="020B0604020202020204" pitchFamily="34" charset="0"/>
              </a:rPr>
              <a:t>und vieles mehr </a:t>
            </a:r>
            <a:endParaRPr lang="de-DE" sz="2000" dirty="0">
              <a:ea typeface="Arial" panose="020B0604020202020204" pitchFamily="34" charset="0"/>
            </a:endParaRPr>
          </a:p>
          <a:p>
            <a:pPr marL="457200" lvl="1" indent="0">
              <a:lnSpc>
                <a:spcPct val="150000"/>
              </a:lnSpc>
              <a:spcAft>
                <a:spcPts val="600"/>
              </a:spcAft>
              <a:buNone/>
            </a:pPr>
            <a:r>
              <a:rPr lang="de-DE" sz="2000" b="1" dirty="0">
                <a:ea typeface="Arial" panose="020B0604020202020204" pitchFamily="34" charset="0"/>
              </a:rPr>
              <a:t>Weitere Hinweise finden Sie im </a:t>
            </a:r>
            <a:r>
              <a:rPr lang="de-DE" sz="2000" b="1" dirty="0" err="1">
                <a:ea typeface="Arial" panose="020B0604020202020204" pitchFamily="34" charset="0"/>
              </a:rPr>
              <a:t>Erklärfilm</a:t>
            </a:r>
            <a:r>
              <a:rPr lang="de-DE" sz="2000" b="1" dirty="0">
                <a:ea typeface="Arial" panose="020B0604020202020204" pitchFamily="34" charset="0"/>
              </a:rPr>
              <a:t> </a:t>
            </a:r>
          </a:p>
          <a:p>
            <a:pPr marL="457200" lvl="1" indent="0">
              <a:lnSpc>
                <a:spcPct val="150000"/>
              </a:lnSpc>
              <a:spcAft>
                <a:spcPts val="600"/>
              </a:spcAft>
              <a:buNone/>
            </a:pPr>
            <a:r>
              <a:rPr lang="de-DE" sz="1700" b="1" dirty="0">
                <a:ea typeface="Arial" panose="020B0604020202020204" pitchFamily="34" charset="0"/>
                <a:hlinkClick r:id="rId2"/>
              </a:rPr>
              <a:t>https://www.demenz-support.de/media/erklaerfilm_zum_projekt_videobotschaft_komprimiert.mp4</a:t>
            </a:r>
            <a:endParaRPr lang="de-DE" sz="1700" b="1" dirty="0">
              <a:ea typeface="Arial" panose="020B0604020202020204" pitchFamily="34" charset="0"/>
            </a:endParaRPr>
          </a:p>
          <a:p>
            <a:pPr marL="457200" lvl="1" indent="0">
              <a:lnSpc>
                <a:spcPct val="150000"/>
              </a:lnSpc>
              <a:spcAft>
                <a:spcPts val="600"/>
              </a:spcAft>
              <a:buNone/>
            </a:pPr>
            <a:endParaRPr lang="de-DE" sz="1700" b="1" dirty="0">
              <a:ea typeface="Arial" panose="020B0604020202020204" pitchFamily="34" charset="0"/>
            </a:endParaRPr>
          </a:p>
        </p:txBody>
      </p:sp>
      <p:pic>
        <p:nvPicPr>
          <p:cNvPr id="6" name="Grafik 5">
            <a:extLst>
              <a:ext uri="{FF2B5EF4-FFF2-40B4-BE49-F238E27FC236}">
                <a16:creationId xmlns:a16="http://schemas.microsoft.com/office/drawing/2014/main" id="{66BCA0C2-D126-38BD-A3A1-59F4376DBD90}"/>
              </a:ext>
            </a:extLst>
          </p:cNvPr>
          <p:cNvPicPr>
            <a:picLocks noChangeAspect="1"/>
          </p:cNvPicPr>
          <p:nvPr/>
        </p:nvPicPr>
        <p:blipFill>
          <a:blip r:embed="rId3"/>
          <a:stretch>
            <a:fillRect/>
          </a:stretch>
        </p:blipFill>
        <p:spPr>
          <a:xfrm>
            <a:off x="7238292" y="2204713"/>
            <a:ext cx="4528622" cy="2662034"/>
          </a:xfrm>
          <a:prstGeom prst="rect">
            <a:avLst/>
          </a:prstGeom>
        </p:spPr>
      </p:pic>
      <p:sp>
        <p:nvSpPr>
          <p:cNvPr id="5" name="Textfeld 4">
            <a:extLst>
              <a:ext uri="{FF2B5EF4-FFF2-40B4-BE49-F238E27FC236}">
                <a16:creationId xmlns:a16="http://schemas.microsoft.com/office/drawing/2014/main" id="{27EF9AA2-EF9F-51E6-000E-EB786638712C}"/>
              </a:ext>
            </a:extLst>
          </p:cNvPr>
          <p:cNvSpPr txBox="1"/>
          <p:nvPr/>
        </p:nvSpPr>
        <p:spPr>
          <a:xfrm>
            <a:off x="7238292" y="4866747"/>
            <a:ext cx="3384376" cy="253916"/>
          </a:xfrm>
          <a:prstGeom prst="rect">
            <a:avLst/>
          </a:prstGeom>
          <a:noFill/>
        </p:spPr>
        <p:txBody>
          <a:bodyPr wrap="square" rtlCol="0">
            <a:spAutoFit/>
          </a:bodyPr>
          <a:lstStyle/>
          <a:p>
            <a:r>
              <a:rPr lang="de-DE" sz="1050" dirty="0"/>
              <a:t>Bild: Demenz Support Stuttgart</a:t>
            </a:r>
          </a:p>
        </p:txBody>
      </p:sp>
    </p:spTree>
    <p:extLst>
      <p:ext uri="{BB962C8B-B14F-4D97-AF65-F5344CB8AC3E}">
        <p14:creationId xmlns:p14="http://schemas.microsoft.com/office/powerpoint/2010/main" val="22748962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3CDB-DF80-5AA1-0232-76382A8110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E8B0FF-CAF2-9183-54C2-451219378C0A}"/>
              </a:ext>
            </a:extLst>
          </p:cNvPr>
          <p:cNvSpPr>
            <a:spLocks noGrp="1"/>
          </p:cNvSpPr>
          <p:nvPr>
            <p:ph type="title"/>
          </p:nvPr>
        </p:nvSpPr>
        <p:spPr>
          <a:xfrm>
            <a:off x="335360" y="404664"/>
            <a:ext cx="8836141" cy="901622"/>
          </a:xfrm>
        </p:spPr>
        <p:txBody>
          <a:bodyPr>
            <a:normAutofit fontScale="90000"/>
          </a:bodyPr>
          <a:lstStyle/>
          <a:p>
            <a:pPr>
              <a:lnSpc>
                <a:spcPct val="90000"/>
              </a:lnSpc>
            </a:pP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Videobotschaften entwickeln – Fragen? </a:t>
            </a: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endParaRPr lang="de-DE" sz="28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88DE909-299F-90BC-185F-E4B1EAEF7FCC}"/>
              </a:ext>
            </a:extLst>
          </p:cNvPr>
          <p:cNvSpPr>
            <a:spLocks noGrp="1"/>
          </p:cNvSpPr>
          <p:nvPr>
            <p:ph sz="half" idx="1"/>
          </p:nvPr>
        </p:nvSpPr>
        <p:spPr>
          <a:xfrm>
            <a:off x="424738" y="2141857"/>
            <a:ext cx="9241777" cy="2145245"/>
          </a:xfrm>
        </p:spPr>
        <p:txBody>
          <a:bodyPr>
            <a:normAutofit/>
          </a:bodyPr>
          <a:lstStyle/>
          <a:p>
            <a:pPr algn="l">
              <a:lnSpc>
                <a:spcPct val="150000"/>
              </a:lnSpc>
            </a:pPr>
            <a:r>
              <a:rPr lang="de-DE" sz="2400" dirty="0">
                <a:latin typeface="Arial" panose="020B0604020202020204" pitchFamily="34" charset="0"/>
                <a:ea typeface="Arial" panose="020B0604020202020204" pitchFamily="34" charset="0"/>
                <a:cs typeface="Arial" panose="020B0604020202020204" pitchFamily="34" charset="0"/>
              </a:rPr>
              <a:t> </a:t>
            </a:r>
            <a:r>
              <a:rPr lang="de-DE" dirty="0"/>
              <a:t>Welche Tipps sind weiterhin zu beachten? </a:t>
            </a:r>
          </a:p>
          <a:p>
            <a:pPr marL="0" indent="0" algn="l">
              <a:lnSpc>
                <a:spcPct val="150000"/>
              </a:lnSpc>
              <a:buNone/>
            </a:pPr>
            <a:endParaRPr lang="de-DE" sz="2400" dirty="0">
              <a:latin typeface="Arial" panose="020B0604020202020204" pitchFamily="34" charset="0"/>
              <a:ea typeface="Arial" panose="020B0604020202020204" pitchFamily="34" charset="0"/>
              <a:cs typeface="Arial" panose="020B0604020202020204" pitchFamily="34" charset="0"/>
            </a:endParaRPr>
          </a:p>
          <a:p>
            <a:pPr marL="0" indent="0" algn="l">
              <a:lnSpc>
                <a:spcPct val="150000"/>
              </a:lnSpc>
              <a:buNone/>
            </a:pPr>
            <a:r>
              <a:rPr lang="de-DE" sz="1600" dirty="0"/>
              <a:t>			</a:t>
            </a:r>
            <a:endParaRPr lang="de-DE" sz="2400" dirty="0"/>
          </a:p>
        </p:txBody>
      </p:sp>
      <p:sp>
        <p:nvSpPr>
          <p:cNvPr id="4" name="Textfeld 3">
            <a:extLst>
              <a:ext uri="{FF2B5EF4-FFF2-40B4-BE49-F238E27FC236}">
                <a16:creationId xmlns:a16="http://schemas.microsoft.com/office/drawing/2014/main" id="{5CF14B70-0944-8486-EF45-1DEA6DF79A0A}"/>
              </a:ext>
            </a:extLst>
          </p:cNvPr>
          <p:cNvSpPr txBox="1"/>
          <p:nvPr/>
        </p:nvSpPr>
        <p:spPr>
          <a:xfrm>
            <a:off x="6960096" y="6400800"/>
            <a:ext cx="3384376" cy="253916"/>
          </a:xfrm>
          <a:prstGeom prst="rect">
            <a:avLst/>
          </a:prstGeom>
          <a:noFill/>
        </p:spPr>
        <p:txBody>
          <a:bodyPr wrap="square" rtlCol="0">
            <a:spAutoFit/>
          </a:bodyPr>
          <a:lstStyle/>
          <a:p>
            <a:r>
              <a:rPr lang="de-DE" sz="1050"/>
              <a:t>Bild: Demenz Support Stuttgart</a:t>
            </a:r>
          </a:p>
        </p:txBody>
      </p:sp>
      <p:pic>
        <p:nvPicPr>
          <p:cNvPr id="5" name="Grafik 4">
            <a:extLst>
              <a:ext uri="{FF2B5EF4-FFF2-40B4-BE49-F238E27FC236}">
                <a16:creationId xmlns:a16="http://schemas.microsoft.com/office/drawing/2014/main" id="{7A46FCAF-2842-3D97-9B39-DE52571B4192}"/>
              </a:ext>
            </a:extLst>
          </p:cNvPr>
          <p:cNvPicPr>
            <a:picLocks noChangeAspect="1"/>
          </p:cNvPicPr>
          <p:nvPr/>
        </p:nvPicPr>
        <p:blipFill>
          <a:blip r:embed="rId3"/>
          <a:stretch>
            <a:fillRect/>
          </a:stretch>
        </p:blipFill>
        <p:spPr>
          <a:xfrm>
            <a:off x="6096000" y="3362921"/>
            <a:ext cx="4474852" cy="284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64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7E41-455F-BC79-1E63-9A67E3A7A6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9FBB10-544C-F4FC-75B8-F59F4944F544}"/>
              </a:ext>
            </a:extLst>
          </p:cNvPr>
          <p:cNvSpPr>
            <a:spLocks noGrp="1"/>
          </p:cNvSpPr>
          <p:nvPr>
            <p:ph type="title"/>
          </p:nvPr>
        </p:nvSpPr>
        <p:spPr>
          <a:xfrm>
            <a:off x="307644" y="455621"/>
            <a:ext cx="10418654" cy="576262"/>
          </a:xfrm>
        </p:spPr>
        <p:txBody>
          <a:bodyPr>
            <a:normAutofit/>
          </a:bodyPr>
          <a:lstStyle/>
          <a:p>
            <a:r>
              <a:rPr lang="de-DE" sz="3200" dirty="0"/>
              <a:t>Videobotschaften entwickeln - Weitere Tipps</a:t>
            </a:r>
          </a:p>
        </p:txBody>
      </p:sp>
      <p:sp>
        <p:nvSpPr>
          <p:cNvPr id="4" name="Inhaltsplatzhalter 3">
            <a:extLst>
              <a:ext uri="{FF2B5EF4-FFF2-40B4-BE49-F238E27FC236}">
                <a16:creationId xmlns:a16="http://schemas.microsoft.com/office/drawing/2014/main" id="{C91F7265-7BD5-92CE-7F2A-D2FDBFB1774D}"/>
              </a:ext>
            </a:extLst>
          </p:cNvPr>
          <p:cNvSpPr>
            <a:spLocks noGrp="1"/>
          </p:cNvSpPr>
          <p:nvPr>
            <p:ph idx="1"/>
          </p:nvPr>
        </p:nvSpPr>
        <p:spPr>
          <a:xfrm>
            <a:off x="526929" y="1313976"/>
            <a:ext cx="9980083" cy="4498975"/>
          </a:xfrm>
        </p:spPr>
        <p:txBody>
          <a:bodyPr/>
          <a:lstStyle/>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Achten Sie darauf, keine Reizüberflutung in das Video einzubauen (z.B. umfangreiche grafische Aufbereitung mit zusätzlichen Bildern hat sich als hinderlich erwiesen)</a:t>
            </a:r>
            <a:endParaRPr lang="de-DE" sz="1800" kern="100" dirty="0">
              <a:effectLst/>
              <a:latin typeface="Arial" panose="020B0604020202020204" pitchFamily="34" charset="0"/>
              <a:ea typeface="Times New Roman" panose="02020603050405020304" pitchFamily="18" charset="0"/>
            </a:endParaRPr>
          </a:p>
          <a:p>
            <a:pPr marL="514350" indent="-285750" algn="just">
              <a:lnSpc>
                <a:spcPct val="150000"/>
              </a:lnSpc>
            </a:pPr>
            <a:r>
              <a:rPr lang="de-DE" sz="1800" kern="0" dirty="0">
                <a:effectLst/>
                <a:latin typeface="Arial" panose="020B0604020202020204" pitchFamily="34" charset="0"/>
                <a:ea typeface="Arial" panose="020B0604020202020204" pitchFamily="34" charset="0"/>
              </a:rPr>
              <a:t>Sprechen Sie kurze Sätze, seien sie positiv! </a:t>
            </a:r>
            <a:endParaRPr lang="de-DE" sz="1800" kern="100" dirty="0">
              <a:effectLst/>
              <a:latin typeface="Arial" panose="020B0604020202020204" pitchFamily="34" charset="0"/>
              <a:ea typeface="Times New Roman" panose="02020603050405020304" pitchFamily="18" charset="0"/>
            </a:endParaRPr>
          </a:p>
          <a:p>
            <a:pPr marL="514350" indent="-285750" algn="just">
              <a:lnSpc>
                <a:spcPct val="150000"/>
              </a:lnSpc>
            </a:pPr>
            <a:r>
              <a:rPr lang="de-DE" sz="1800" kern="0" dirty="0">
                <a:effectLst/>
                <a:latin typeface="Arial" panose="020B0604020202020204" pitchFamily="34" charset="0"/>
                <a:ea typeface="Arial" panose="020B0604020202020204" pitchFamily="34" charset="0"/>
              </a:rPr>
              <a:t>Seien Sie authentisch! Wenn Sie sagen, morgen zu Besuch zu kommen, setzen Sie dies auch um. ODER Bleiben Sie weniger verbindlich: Ich komme Dich so bald wie möglich wieder besuchen. </a:t>
            </a:r>
            <a:endParaRPr lang="de-DE" sz="1800" kern="100" dirty="0">
              <a:effectLst/>
              <a:latin typeface="Arial" panose="020B0604020202020204" pitchFamily="34" charset="0"/>
              <a:ea typeface="Times New Roman" panose="02020603050405020304" pitchFamily="18" charset="0"/>
            </a:endParaRPr>
          </a:p>
          <a:p>
            <a:pPr marL="457200" algn="just">
              <a:lnSpc>
                <a:spcPct val="150000"/>
              </a:lnSpc>
            </a:pPr>
            <a:r>
              <a:rPr lang="de-DE" sz="1800" kern="0" dirty="0">
                <a:effectLst/>
                <a:latin typeface="Arial" panose="020B0604020202020204" pitchFamily="34" charset="0"/>
                <a:ea typeface="Arial" panose="020B0604020202020204" pitchFamily="34" charset="0"/>
              </a:rPr>
              <a:t>Videobotschaften sind aktuell! Ein Video zur Fasnacht passt eben nur zu dieser Jahreszeit. Seien sie kreativ, ideenreich und erstellen Sie aktuelle Videos, gern auch mal aus dem Urlaub.  </a:t>
            </a:r>
            <a:endParaRPr lang="de-DE" sz="1800" kern="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125031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AEF2E-CAFD-1A09-6399-39DCCF2002F1}"/>
              </a:ext>
            </a:extLst>
          </p:cNvPr>
          <p:cNvSpPr>
            <a:spLocks noGrp="1"/>
          </p:cNvSpPr>
          <p:nvPr>
            <p:ph type="title"/>
          </p:nvPr>
        </p:nvSpPr>
        <p:spPr>
          <a:xfrm>
            <a:off x="335360" y="404664"/>
            <a:ext cx="7668121" cy="603611"/>
          </a:xfrm>
        </p:spPr>
        <p:txBody>
          <a:bodyPr>
            <a:normAutofit fontScale="90000"/>
          </a:bodyPr>
          <a:lstStyle/>
          <a:p>
            <a:pPr>
              <a:lnSpc>
                <a:spcPct val="90000"/>
              </a:lnSpc>
            </a:pPr>
            <a:br>
              <a:rPr lang="de-DE" sz="2800" b="1" dirty="0">
                <a:effectLst/>
                <a:latin typeface="Arial" panose="020B0604020202020204" pitchFamily="34" charset="0"/>
              </a:rPr>
            </a:br>
            <a:br>
              <a:rPr lang="de-DE" sz="2800" b="1" dirty="0">
                <a:effectLst/>
                <a:latin typeface="Arial" panose="020B0604020202020204" pitchFamily="34" charset="0"/>
              </a:rPr>
            </a:br>
            <a:br>
              <a:rPr lang="de-DE" sz="2800" b="1" dirty="0">
                <a:effectLst/>
                <a:latin typeface="Arial" panose="020B0604020202020204" pitchFamily="34" charset="0"/>
              </a:rPr>
            </a:br>
            <a:r>
              <a:rPr lang="de-DE" sz="2800" b="1" dirty="0">
                <a:effectLst/>
                <a:latin typeface="Arial" panose="020B0604020202020204" pitchFamily="34" charset="0"/>
              </a:rPr>
              <a:t>Was ist beim Zeigen zu beachten? </a:t>
            </a:r>
            <a:br>
              <a:rPr lang="de-DE" sz="2800" b="1" i="1" dirty="0">
                <a:effectLst/>
                <a:latin typeface="Arial" panose="020B0604020202020204" pitchFamily="34" charset="0"/>
              </a:rPr>
            </a:b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endParaRPr lang="de-DE" sz="28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82669F5-70F2-68C7-851D-B44D538FC386}"/>
              </a:ext>
            </a:extLst>
          </p:cNvPr>
          <p:cNvSpPr>
            <a:spLocks noGrp="1"/>
          </p:cNvSpPr>
          <p:nvPr>
            <p:ph sz="half" idx="1"/>
          </p:nvPr>
        </p:nvSpPr>
        <p:spPr>
          <a:xfrm>
            <a:off x="335360" y="1378712"/>
            <a:ext cx="5297796" cy="5361004"/>
          </a:xfrm>
        </p:spPr>
        <p:txBody>
          <a:bodyPr/>
          <a:lstStyle/>
          <a:p>
            <a:pPr marL="342900" lvl="0" indent="-342900">
              <a:lnSpc>
                <a:spcPct val="150000"/>
              </a:lnSpc>
              <a:buFont typeface="+mj-lt"/>
              <a:buAutoNum type="arabicPeriod"/>
            </a:pPr>
            <a:r>
              <a:rPr lang="de-DE" sz="2400" dirty="0">
                <a:latin typeface="Arial" panose="020B0604020202020204" pitchFamily="34" charset="0"/>
                <a:cs typeface="Arial" panose="020B0604020202020204" pitchFamily="34" charset="0"/>
              </a:rPr>
              <a:t>Welche Personen können Videobotschaften zeigen?</a:t>
            </a:r>
          </a:p>
          <a:p>
            <a:pPr marL="342900" lvl="0" indent="-342900">
              <a:lnSpc>
                <a:spcPct val="150000"/>
              </a:lnSpc>
              <a:buFont typeface="+mj-lt"/>
              <a:buAutoNum type="arabicPeriod"/>
            </a:pPr>
            <a:r>
              <a:rPr lang="de-DE" sz="2400" dirty="0">
                <a:latin typeface="Arial" panose="020B0604020202020204" pitchFamily="34" charset="0"/>
                <a:cs typeface="Arial" panose="020B0604020202020204" pitchFamily="34" charset="0"/>
              </a:rPr>
              <a:t>Wann/Wie können andere Personen beim Anschauen der VB einbezogen werden?</a:t>
            </a:r>
          </a:p>
          <a:p>
            <a:pPr marL="355600" indent="-355600">
              <a:spcBef>
                <a:spcPts val="600"/>
              </a:spcBef>
              <a:spcAft>
                <a:spcPts val="600"/>
              </a:spcAft>
            </a:pPr>
            <a:endParaRPr lang="de-DE" sz="2400" dirty="0"/>
          </a:p>
          <a:p>
            <a:pPr marL="0" indent="0" algn="r">
              <a:spcBef>
                <a:spcPts val="600"/>
              </a:spcBef>
              <a:spcAft>
                <a:spcPts val="600"/>
              </a:spcAft>
              <a:buNone/>
            </a:pPr>
            <a:endParaRPr lang="de-DE" sz="1600" dirty="0"/>
          </a:p>
          <a:p>
            <a:pPr marL="355600" indent="-355600">
              <a:spcBef>
                <a:spcPts val="600"/>
              </a:spcBef>
              <a:spcAft>
                <a:spcPts val="600"/>
              </a:spcAft>
            </a:pPr>
            <a:endParaRPr lang="de-DE" sz="2400" dirty="0"/>
          </a:p>
        </p:txBody>
      </p:sp>
      <p:sp>
        <p:nvSpPr>
          <p:cNvPr id="4" name="Textfeld 3">
            <a:extLst>
              <a:ext uri="{FF2B5EF4-FFF2-40B4-BE49-F238E27FC236}">
                <a16:creationId xmlns:a16="http://schemas.microsoft.com/office/drawing/2014/main" id="{1835E6F4-A07F-4900-480C-B1BBB37AA590}"/>
              </a:ext>
            </a:extLst>
          </p:cNvPr>
          <p:cNvSpPr txBox="1"/>
          <p:nvPr/>
        </p:nvSpPr>
        <p:spPr>
          <a:xfrm>
            <a:off x="6311293" y="5375803"/>
            <a:ext cx="3384376" cy="253916"/>
          </a:xfrm>
          <a:prstGeom prst="rect">
            <a:avLst/>
          </a:prstGeom>
          <a:noFill/>
        </p:spPr>
        <p:txBody>
          <a:bodyPr wrap="square" rtlCol="0">
            <a:spAutoFit/>
          </a:bodyPr>
          <a:lstStyle/>
          <a:p>
            <a:r>
              <a:rPr lang="de-DE" sz="1050" dirty="0"/>
              <a:t>Bild: Demenz Support Stuttgart</a:t>
            </a:r>
          </a:p>
        </p:txBody>
      </p:sp>
      <p:pic>
        <p:nvPicPr>
          <p:cNvPr id="7" name="Grafik 6" descr="Ein Bild, das Person, Kleidung, Menschliches Gesicht, Wand enthält.&#10;&#10;Automatisch generierte Beschreibung">
            <a:extLst>
              <a:ext uri="{FF2B5EF4-FFF2-40B4-BE49-F238E27FC236}">
                <a16:creationId xmlns:a16="http://schemas.microsoft.com/office/drawing/2014/main" id="{EA1E4DFE-27C5-DF5C-E6FB-2FA35A42D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76" y="1604010"/>
            <a:ext cx="5760720" cy="3649980"/>
          </a:xfrm>
          <a:prstGeom prst="rect">
            <a:avLst/>
          </a:prstGeom>
        </p:spPr>
      </p:pic>
    </p:spTree>
    <p:extLst>
      <p:ext uri="{BB962C8B-B14F-4D97-AF65-F5344CB8AC3E}">
        <p14:creationId xmlns:p14="http://schemas.microsoft.com/office/powerpoint/2010/main" val="230274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E10D7-13B6-9A64-604B-37DC9CE15A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20579D-4528-8802-9FA0-9533CD2F963A}"/>
              </a:ext>
            </a:extLst>
          </p:cNvPr>
          <p:cNvSpPr>
            <a:spLocks noGrp="1"/>
          </p:cNvSpPr>
          <p:nvPr>
            <p:ph type="title"/>
          </p:nvPr>
        </p:nvSpPr>
        <p:spPr>
          <a:xfrm>
            <a:off x="307961" y="527121"/>
            <a:ext cx="10418654" cy="576262"/>
          </a:xfrm>
        </p:spPr>
        <p:txBody>
          <a:bodyPr/>
          <a:lstStyle/>
          <a:p>
            <a:r>
              <a:rPr lang="de-DE" dirty="0"/>
              <a:t>Zeigen der Videobotschaften: Antworten  </a:t>
            </a:r>
          </a:p>
        </p:txBody>
      </p:sp>
      <p:sp>
        <p:nvSpPr>
          <p:cNvPr id="4" name="Inhaltsplatzhalter 3">
            <a:extLst>
              <a:ext uri="{FF2B5EF4-FFF2-40B4-BE49-F238E27FC236}">
                <a16:creationId xmlns:a16="http://schemas.microsoft.com/office/drawing/2014/main" id="{93208D01-DFF5-457C-260B-5899EAA146DA}"/>
              </a:ext>
            </a:extLst>
          </p:cNvPr>
          <p:cNvSpPr>
            <a:spLocks noGrp="1"/>
          </p:cNvSpPr>
          <p:nvPr>
            <p:ph idx="1"/>
          </p:nvPr>
        </p:nvSpPr>
        <p:spPr>
          <a:xfrm>
            <a:off x="307960" y="1274766"/>
            <a:ext cx="7097011" cy="4498975"/>
          </a:xfrm>
        </p:spPr>
        <p:txBody>
          <a:bodyPr>
            <a:normAutofit fontScale="85000" lnSpcReduction="10000"/>
          </a:bodyPr>
          <a:lstStyle/>
          <a:p>
            <a:pPr algn="l">
              <a:lnSpc>
                <a:spcPct val="150000"/>
              </a:lnSpc>
              <a:spcBef>
                <a:spcPts val="600"/>
              </a:spcBef>
            </a:pPr>
            <a:r>
              <a:rPr lang="de-DE" sz="1800" dirty="0">
                <a:effectLst/>
                <a:latin typeface="Arial" panose="020B0604020202020204" pitchFamily="34" charset="0"/>
                <a:ea typeface="Arial" panose="020B0604020202020204" pitchFamily="34" charset="0"/>
                <a:cs typeface="Arial" panose="020B0604020202020204" pitchFamily="34" charset="0"/>
              </a:rPr>
              <a:t>Schaffen Sie sich einen Rahmen, in dem Sie die VB ruhig und möglichst ungestört der/dem </a:t>
            </a:r>
            <a:r>
              <a:rPr lang="de-DE" sz="1800" dirty="0" err="1">
                <a:effectLst/>
                <a:latin typeface="Arial" panose="020B0604020202020204" pitchFamily="34" charset="0"/>
                <a:ea typeface="Arial" panose="020B0604020202020204" pitchFamily="34" charset="0"/>
                <a:cs typeface="Arial" panose="020B0604020202020204" pitchFamily="34" charset="0"/>
              </a:rPr>
              <a:t>Bewohner:in</a:t>
            </a:r>
            <a:r>
              <a:rPr lang="de-DE" sz="1800" dirty="0">
                <a:effectLst/>
                <a:latin typeface="Arial" panose="020B0604020202020204" pitchFamily="34" charset="0"/>
                <a:ea typeface="Arial" panose="020B0604020202020204" pitchFamily="34" charset="0"/>
                <a:cs typeface="Arial" panose="020B0604020202020204" pitchFamily="34" charset="0"/>
              </a:rPr>
              <a:t> zeigen können. </a:t>
            </a:r>
          </a:p>
          <a:p>
            <a:pPr algn="l">
              <a:lnSpc>
                <a:spcPct val="150000"/>
              </a:lnSpc>
              <a:spcBef>
                <a:spcPts val="600"/>
              </a:spcBef>
            </a:pPr>
            <a:r>
              <a:rPr lang="de-DE" sz="1800" dirty="0">
                <a:effectLst/>
                <a:latin typeface="Arial" panose="020B0604020202020204" pitchFamily="34" charset="0"/>
                <a:ea typeface="Arial" panose="020B0604020202020204" pitchFamily="34" charset="0"/>
                <a:cs typeface="Arial" panose="020B0604020202020204" pitchFamily="34" charset="0"/>
              </a:rPr>
              <a:t>Sie benötigen in der Regel ca. 1-3 Minuten zum Abspielen der VB. </a:t>
            </a:r>
          </a:p>
          <a:p>
            <a:pPr marL="0" lvl="0" indent="0" algn="l">
              <a:lnSpc>
                <a:spcPct val="150000"/>
              </a:lnSpc>
              <a:spcBef>
                <a:spcPts val="600"/>
              </a:spcBef>
              <a:buNone/>
            </a:pP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Aft>
                <a:spcPts val="600"/>
              </a:spcAft>
            </a:pPr>
            <a:r>
              <a:rPr lang="de-DE" sz="1800" dirty="0">
                <a:effectLst/>
                <a:latin typeface="Arial" panose="020B0604020202020204" pitchFamily="34" charset="0"/>
                <a:ea typeface="Arial" panose="020B0604020202020204" pitchFamily="34" charset="0"/>
                <a:cs typeface="Arial" panose="020B0604020202020204" pitchFamily="34" charset="0"/>
              </a:rPr>
              <a:t>Alle Personen, die in die Handhabung der Tablets eingewiesen sind, können die VB zeigen. </a:t>
            </a:r>
          </a:p>
          <a:p>
            <a:pPr algn="l">
              <a:lnSpc>
                <a:spcPct val="150000"/>
              </a:lnSpc>
              <a:spcAft>
                <a:spcPts val="600"/>
              </a:spcAft>
            </a:pPr>
            <a:r>
              <a:rPr lang="de-DE" sz="1800" dirty="0">
                <a:effectLst/>
                <a:latin typeface="Arial" panose="020B0604020202020204" pitchFamily="34" charset="0"/>
                <a:ea typeface="Arial" panose="020B0604020202020204" pitchFamily="34" charset="0"/>
                <a:cs typeface="Arial" panose="020B0604020202020204" pitchFamily="34" charset="0"/>
              </a:rPr>
              <a:t>Dies können Pflegefachpersonen, Alltagsbegleitungen, Hauswirtschaftsmitarbeitende und Lernende (</a:t>
            </a:r>
            <a:r>
              <a:rPr lang="de-DE" sz="1800" dirty="0" err="1">
                <a:effectLst/>
                <a:latin typeface="Arial" panose="020B0604020202020204" pitchFamily="34" charset="0"/>
                <a:ea typeface="Arial" panose="020B0604020202020204" pitchFamily="34" charset="0"/>
                <a:cs typeface="Arial" panose="020B0604020202020204" pitchFamily="34" charset="0"/>
              </a:rPr>
              <a:t>Schüler:innen</a:t>
            </a:r>
            <a:r>
              <a:rPr lang="de-DE" sz="1800" dirty="0">
                <a:effectLst/>
                <a:latin typeface="Arial" panose="020B0604020202020204" pitchFamily="34" charset="0"/>
                <a:ea typeface="Arial" panose="020B0604020202020204" pitchFamily="34" charset="0"/>
                <a:cs typeface="Arial" panose="020B0604020202020204" pitchFamily="34" charset="0"/>
              </a:rPr>
              <a:t>) sein. </a:t>
            </a:r>
          </a:p>
          <a:p>
            <a:pPr algn="l">
              <a:lnSpc>
                <a:spcPct val="150000"/>
              </a:lnSpc>
              <a:spcAft>
                <a:spcPts val="600"/>
              </a:spcAft>
            </a:pPr>
            <a:r>
              <a:rPr lang="de-DE" sz="1800" dirty="0">
                <a:effectLst/>
                <a:latin typeface="Arial" panose="020B0604020202020204" pitchFamily="34" charset="0"/>
                <a:ea typeface="Arial" panose="020B0604020202020204" pitchFamily="34" charset="0"/>
                <a:cs typeface="Arial" panose="020B0604020202020204" pitchFamily="34" charset="0"/>
              </a:rPr>
              <a:t>Das Zeigen ist an keine formale Qualifikation gebunden, vielmehr sind Interesse und Offenheit an der Person mit Demenz und am digitalen Weg der Kommunikation hilfreich.</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pic>
        <p:nvPicPr>
          <p:cNvPr id="5" name="Grafik 4">
            <a:extLst>
              <a:ext uri="{FF2B5EF4-FFF2-40B4-BE49-F238E27FC236}">
                <a16:creationId xmlns:a16="http://schemas.microsoft.com/office/drawing/2014/main" id="{75C67E7C-1C5B-2994-757F-10EC2C71BC3D}"/>
              </a:ext>
            </a:extLst>
          </p:cNvPr>
          <p:cNvPicPr>
            <a:picLocks noChangeAspect="1"/>
          </p:cNvPicPr>
          <p:nvPr/>
        </p:nvPicPr>
        <p:blipFill>
          <a:blip r:embed="rId2"/>
          <a:stretch>
            <a:fillRect/>
          </a:stretch>
        </p:blipFill>
        <p:spPr>
          <a:xfrm>
            <a:off x="7404971" y="1476371"/>
            <a:ext cx="4479069" cy="2839114"/>
          </a:xfrm>
          <a:prstGeom prst="rect">
            <a:avLst/>
          </a:prstGeom>
        </p:spPr>
      </p:pic>
      <p:sp>
        <p:nvSpPr>
          <p:cNvPr id="6" name="Textfeld 5">
            <a:extLst>
              <a:ext uri="{FF2B5EF4-FFF2-40B4-BE49-F238E27FC236}">
                <a16:creationId xmlns:a16="http://schemas.microsoft.com/office/drawing/2014/main" id="{43140E6B-4BA9-174D-1DA2-CF57B1A7B2C5}"/>
              </a:ext>
            </a:extLst>
          </p:cNvPr>
          <p:cNvSpPr txBox="1"/>
          <p:nvPr/>
        </p:nvSpPr>
        <p:spPr>
          <a:xfrm>
            <a:off x="7342239" y="4390132"/>
            <a:ext cx="3384376" cy="253916"/>
          </a:xfrm>
          <a:prstGeom prst="rect">
            <a:avLst/>
          </a:prstGeom>
          <a:noFill/>
        </p:spPr>
        <p:txBody>
          <a:bodyPr wrap="square" rtlCol="0">
            <a:spAutoFit/>
          </a:bodyPr>
          <a:lstStyle/>
          <a:p>
            <a:r>
              <a:rPr lang="de-DE" sz="1050" dirty="0"/>
              <a:t>Bild: Demenz Support Stuttgart</a:t>
            </a:r>
          </a:p>
        </p:txBody>
      </p:sp>
    </p:spTree>
    <p:extLst>
      <p:ext uri="{BB962C8B-B14F-4D97-AF65-F5344CB8AC3E}">
        <p14:creationId xmlns:p14="http://schemas.microsoft.com/office/powerpoint/2010/main" val="800825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8ABB-646D-FB61-73C5-0A93AF435B50}"/>
              </a:ext>
            </a:extLst>
          </p:cNvPr>
          <p:cNvSpPr>
            <a:spLocks noGrp="1"/>
          </p:cNvSpPr>
          <p:nvPr>
            <p:ph type="title"/>
          </p:nvPr>
        </p:nvSpPr>
        <p:spPr>
          <a:xfrm>
            <a:off x="552771" y="795988"/>
            <a:ext cx="9141244" cy="576262"/>
          </a:xfrm>
        </p:spPr>
        <p:txBody>
          <a:bodyPr>
            <a:normAutofit fontScale="90000"/>
          </a:bodyPr>
          <a:lstStyle/>
          <a:p>
            <a:r>
              <a:rPr lang="de-DE" dirty="0"/>
              <a:t>Wie arbeite ich mit dem Methodenkoffer? </a:t>
            </a:r>
          </a:p>
        </p:txBody>
      </p:sp>
      <p:sp>
        <p:nvSpPr>
          <p:cNvPr id="3" name="Inhaltsplatzhalter 2">
            <a:extLst>
              <a:ext uri="{FF2B5EF4-FFF2-40B4-BE49-F238E27FC236}">
                <a16:creationId xmlns:a16="http://schemas.microsoft.com/office/drawing/2014/main" id="{26F74F4B-A4D6-65F2-3924-4146F97E68A0}"/>
              </a:ext>
            </a:extLst>
          </p:cNvPr>
          <p:cNvSpPr>
            <a:spLocks noGrp="1"/>
          </p:cNvSpPr>
          <p:nvPr>
            <p:ph idx="1"/>
          </p:nvPr>
        </p:nvSpPr>
        <p:spPr/>
        <p:txBody>
          <a:bodyPr>
            <a:normAutofit/>
          </a:bodyPr>
          <a:lstStyle/>
          <a:p>
            <a:r>
              <a:rPr lang="de-DE" dirty="0"/>
              <a:t>Um Organisationen eine praktische Hilfestellung zur Umsetzung von Videobotschaften zu bieten, sind die Studienergebnisse praxisnah in form von Karten-Sets aufbereitet. </a:t>
            </a:r>
          </a:p>
          <a:p>
            <a:pPr marL="0" indent="0">
              <a:buNone/>
            </a:pPr>
            <a:endParaRPr lang="de-DE" dirty="0"/>
          </a:p>
          <a:p>
            <a:r>
              <a:rPr lang="de-DE" dirty="0"/>
              <a:t>Die Karten-Sets bieten eine Grundlage für praxisnahe Workshops mit Angehörigen und Mitarbeitenden.   Die </a:t>
            </a:r>
            <a:r>
              <a:rPr lang="de-DE" dirty="0" err="1"/>
              <a:t>Nutzer:innen</a:t>
            </a:r>
            <a:r>
              <a:rPr lang="de-DE" dirty="0"/>
              <a:t> werden mit Hilfe von einem Karten-Set angeleitet, eigene Antworten zu generieren. Das Karten-Set ist so aufgebaut, dass sich auf der Vorderseite eine Frage befindet und auf der Rückseite die Antwortmöglichkeiten. </a:t>
            </a:r>
          </a:p>
          <a:p>
            <a:endParaRPr lang="de-DE" dirty="0"/>
          </a:p>
          <a:p>
            <a:endParaRPr lang="de-DE" dirty="0"/>
          </a:p>
        </p:txBody>
      </p:sp>
    </p:spTree>
    <p:extLst>
      <p:ext uri="{BB962C8B-B14F-4D97-AF65-F5344CB8AC3E}">
        <p14:creationId xmlns:p14="http://schemas.microsoft.com/office/powerpoint/2010/main" val="93075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AEF2E-CAFD-1A09-6399-39DCCF2002F1}"/>
              </a:ext>
            </a:extLst>
          </p:cNvPr>
          <p:cNvSpPr>
            <a:spLocks noGrp="1"/>
          </p:cNvSpPr>
          <p:nvPr>
            <p:ph type="title"/>
          </p:nvPr>
        </p:nvSpPr>
        <p:spPr>
          <a:xfrm>
            <a:off x="335360" y="404664"/>
            <a:ext cx="7668121" cy="603611"/>
          </a:xfrm>
        </p:spPr>
        <p:txBody>
          <a:bodyPr>
            <a:normAutofit fontScale="90000"/>
          </a:bodyPr>
          <a:lstStyle/>
          <a:p>
            <a:pPr defTabSz="925513">
              <a:lnSpc>
                <a:spcPct val="90000"/>
              </a:lnSpc>
            </a:pP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Was motiviert zur aktiven Teilnahme?</a:t>
            </a: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br>
              <a:rPr lang="de-DE" sz="2800" dirty="0">
                <a:latin typeface="Arial" panose="020B0604020202020204" pitchFamily="34" charset="0"/>
                <a:cs typeface="Arial" panose="020B0604020202020204" pitchFamily="34" charset="0"/>
              </a:rPr>
            </a:br>
            <a:endParaRPr lang="de-DE" sz="28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82669F5-70F2-68C7-851D-B44D538FC386}"/>
              </a:ext>
            </a:extLst>
          </p:cNvPr>
          <p:cNvSpPr>
            <a:spLocks noGrp="1"/>
          </p:cNvSpPr>
          <p:nvPr>
            <p:ph sz="half" idx="1"/>
          </p:nvPr>
        </p:nvSpPr>
        <p:spPr>
          <a:xfrm>
            <a:off x="335361" y="1378712"/>
            <a:ext cx="5760640" cy="4909199"/>
          </a:xfrm>
        </p:spPr>
        <p:txBody>
          <a:bodyPr/>
          <a:lstStyle/>
          <a:p>
            <a:pPr marL="361950" indent="-361950" algn="l">
              <a:lnSpc>
                <a:spcPct val="150000"/>
              </a:lnSpc>
              <a:spcBef>
                <a:spcPts val="600"/>
              </a:spcBef>
            </a:pPr>
            <a:r>
              <a:rPr lang="de-DE" sz="2400" dirty="0">
                <a:latin typeface="Arial" panose="020B0604020202020204" pitchFamily="34" charset="0"/>
                <a:cs typeface="Arial" panose="020B0604020202020204" pitchFamily="34" charset="0"/>
              </a:rPr>
              <a:t>Wie können Sie Menschen zur aktiven Teilnahme gewinnen? </a:t>
            </a:r>
          </a:p>
          <a:p>
            <a:pPr algn="l">
              <a:spcAft>
                <a:spcPts val="600"/>
              </a:spcAft>
              <a:buNone/>
            </a:pPr>
            <a:r>
              <a:rPr lang="de-DE" sz="1800" b="1" dirty="0">
                <a:effectLst/>
                <a:latin typeface="Arial" panose="020B0604020202020204" pitchFamily="34" charset="0"/>
                <a:ea typeface="Arial" panose="020B0604020202020204" pitchFamily="34" charset="0"/>
              </a:rPr>
              <a:t> </a:t>
            </a:r>
          </a:p>
          <a:p>
            <a:pPr marL="266700" indent="-266700" algn="l">
              <a:lnSpc>
                <a:spcPct val="150000"/>
              </a:lnSpc>
              <a:spcAft>
                <a:spcPts val="600"/>
              </a:spcAft>
            </a:pPr>
            <a:r>
              <a:rPr lang="de-DE" sz="2400" dirty="0">
                <a:latin typeface="Arial" panose="020B0604020202020204" pitchFamily="34" charset="0"/>
                <a:cs typeface="Arial" panose="020B0604020202020204" pitchFamily="34" charset="0"/>
              </a:rPr>
              <a:t>Was motiviert Angehörige zur Teilnahme? Wie profitieren sie davon</a:t>
            </a:r>
            <a:r>
              <a:rPr lang="de-DE" sz="1800" dirty="0">
                <a:effectLst/>
                <a:latin typeface="Arial" panose="020B0604020202020204" pitchFamily="34" charset="0"/>
                <a:ea typeface="Arial" panose="020B0604020202020204" pitchFamily="34" charset="0"/>
                <a:cs typeface="Arial" panose="020B0604020202020204" pitchFamily="34" charset="0"/>
              </a:rPr>
              <a:t>? </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361950" indent="-361950" algn="l">
              <a:lnSpc>
                <a:spcPct val="150000"/>
              </a:lnSpc>
              <a:spcBef>
                <a:spcPts val="600"/>
              </a:spcBef>
            </a:pPr>
            <a:endParaRPr lang="de-DE" sz="2400" dirty="0">
              <a:latin typeface="Arial" panose="020B0604020202020204" pitchFamily="34" charset="0"/>
              <a:cs typeface="Arial" panose="020B0604020202020204" pitchFamily="34" charset="0"/>
            </a:endParaRPr>
          </a:p>
          <a:p>
            <a:pPr>
              <a:lnSpc>
                <a:spcPct val="150000"/>
              </a:lnSpc>
            </a:pPr>
            <a:endParaRPr lang="de-DE" sz="2400" dirty="0">
              <a:latin typeface="Arial" panose="020B0604020202020204" pitchFamily="34" charset="0"/>
              <a:cs typeface="Arial" panose="020B0604020202020204" pitchFamily="34" charset="0"/>
            </a:endParaRPr>
          </a:p>
          <a:p>
            <a:pPr>
              <a:lnSpc>
                <a:spcPct val="150000"/>
              </a:lnSpc>
            </a:pPr>
            <a:endParaRPr lang="de-DE" sz="2400" dirty="0">
              <a:latin typeface="Arial" panose="020B0604020202020204" pitchFamily="34" charset="0"/>
              <a:cs typeface="Arial" panose="020B0604020202020204" pitchFamily="34" charset="0"/>
            </a:endParaRPr>
          </a:p>
          <a:p>
            <a:pPr>
              <a:lnSpc>
                <a:spcPct val="150000"/>
              </a:lnSpc>
            </a:pPr>
            <a:endParaRPr lang="de-DE" sz="2400" dirty="0">
              <a:latin typeface="Arial" panose="020B0604020202020204" pitchFamily="34" charset="0"/>
              <a:cs typeface="Arial" panose="020B0604020202020204" pitchFamily="34" charset="0"/>
            </a:endParaRPr>
          </a:p>
          <a:p>
            <a:pPr marL="355600" indent="-355600">
              <a:spcBef>
                <a:spcPts val="600"/>
              </a:spcBef>
              <a:spcAft>
                <a:spcPts val="600"/>
              </a:spcAft>
            </a:pPr>
            <a:endParaRPr lang="de-DE" sz="2400" dirty="0"/>
          </a:p>
        </p:txBody>
      </p:sp>
      <p:pic>
        <p:nvPicPr>
          <p:cNvPr id="7" name="Grafik 6">
            <a:extLst>
              <a:ext uri="{FF2B5EF4-FFF2-40B4-BE49-F238E27FC236}">
                <a16:creationId xmlns:a16="http://schemas.microsoft.com/office/drawing/2014/main" id="{2FEED03F-423E-1FA9-AFD0-3C6F06FEE9A8}"/>
              </a:ext>
            </a:extLst>
          </p:cNvPr>
          <p:cNvPicPr>
            <a:picLocks noChangeAspect="1"/>
          </p:cNvPicPr>
          <p:nvPr/>
        </p:nvPicPr>
        <p:blipFill>
          <a:blip r:embed="rId3"/>
          <a:stretch>
            <a:fillRect/>
          </a:stretch>
        </p:blipFill>
        <p:spPr>
          <a:xfrm>
            <a:off x="6986785" y="2091011"/>
            <a:ext cx="4474852" cy="2840982"/>
          </a:xfrm>
          <a:prstGeom prst="rect">
            <a:avLst/>
          </a:prstGeom>
        </p:spPr>
      </p:pic>
      <p:sp>
        <p:nvSpPr>
          <p:cNvPr id="8" name="Textfeld 7">
            <a:extLst>
              <a:ext uri="{FF2B5EF4-FFF2-40B4-BE49-F238E27FC236}">
                <a16:creationId xmlns:a16="http://schemas.microsoft.com/office/drawing/2014/main" id="{624C9DF0-F9DD-B5A0-7972-F347F0C95ACB}"/>
              </a:ext>
            </a:extLst>
          </p:cNvPr>
          <p:cNvSpPr txBox="1"/>
          <p:nvPr/>
        </p:nvSpPr>
        <p:spPr>
          <a:xfrm>
            <a:off x="6936603" y="5057025"/>
            <a:ext cx="3384376" cy="253916"/>
          </a:xfrm>
          <a:prstGeom prst="rect">
            <a:avLst/>
          </a:prstGeom>
          <a:noFill/>
        </p:spPr>
        <p:txBody>
          <a:bodyPr wrap="square" rtlCol="0">
            <a:spAutoFit/>
          </a:bodyPr>
          <a:lstStyle/>
          <a:p>
            <a:r>
              <a:rPr lang="de-DE" sz="1050" dirty="0"/>
              <a:t>Bild: Demenz Support Stuttgart</a:t>
            </a:r>
          </a:p>
        </p:txBody>
      </p:sp>
    </p:spTree>
    <p:extLst>
      <p:ext uri="{BB962C8B-B14F-4D97-AF65-F5344CB8AC3E}">
        <p14:creationId xmlns:p14="http://schemas.microsoft.com/office/powerpoint/2010/main" val="367113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435FB-349C-D71F-1E8D-E6BEA0B622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76A0B2-D94E-BEF3-8697-4AC8B5EF139B}"/>
              </a:ext>
            </a:extLst>
          </p:cNvPr>
          <p:cNvSpPr>
            <a:spLocks noGrp="1"/>
          </p:cNvSpPr>
          <p:nvPr>
            <p:ph type="title"/>
          </p:nvPr>
        </p:nvSpPr>
        <p:spPr>
          <a:xfrm>
            <a:off x="307961" y="527121"/>
            <a:ext cx="10418654" cy="576262"/>
          </a:xfrm>
        </p:spPr>
        <p:txBody>
          <a:bodyPr/>
          <a:lstStyle/>
          <a:p>
            <a:r>
              <a:rPr lang="de-DE" dirty="0"/>
              <a:t>Antwort: Zur aktiven Teilnahme gewinnen ….  </a:t>
            </a:r>
          </a:p>
        </p:txBody>
      </p:sp>
      <p:sp>
        <p:nvSpPr>
          <p:cNvPr id="3" name="Foliennummernplatzhalter 2">
            <a:extLst>
              <a:ext uri="{FF2B5EF4-FFF2-40B4-BE49-F238E27FC236}">
                <a16:creationId xmlns:a16="http://schemas.microsoft.com/office/drawing/2014/main" id="{AA1F6756-8DAC-A6F6-9EDB-53609D2366BE}"/>
              </a:ext>
            </a:extLst>
          </p:cNvPr>
          <p:cNvSpPr>
            <a:spLocks noGrp="1"/>
          </p:cNvSpPr>
          <p:nvPr>
            <p:ph type="sldNum" sz="quarter" idx="10"/>
          </p:nvPr>
        </p:nvSpPr>
        <p:spPr/>
        <p:txBody>
          <a:bodyPr/>
          <a:lstStyle/>
          <a:p>
            <a:pPr>
              <a:defRPr/>
            </a:pPr>
            <a:r>
              <a:rPr lang="de-DE" altLang="de-DE" dirty="0"/>
              <a:t> </a:t>
            </a:r>
            <a:endParaRPr lang="de-DE" altLang="de-DE" b="0" dirty="0"/>
          </a:p>
        </p:txBody>
      </p:sp>
      <p:sp>
        <p:nvSpPr>
          <p:cNvPr id="4" name="Inhaltsplatzhalter 3">
            <a:extLst>
              <a:ext uri="{FF2B5EF4-FFF2-40B4-BE49-F238E27FC236}">
                <a16:creationId xmlns:a16="http://schemas.microsoft.com/office/drawing/2014/main" id="{93C88857-5111-DDF7-710A-90B3F7BEE8F6}"/>
              </a:ext>
            </a:extLst>
          </p:cNvPr>
          <p:cNvSpPr>
            <a:spLocks noGrp="1"/>
          </p:cNvSpPr>
          <p:nvPr>
            <p:ph idx="1"/>
          </p:nvPr>
        </p:nvSpPr>
        <p:spPr>
          <a:xfrm>
            <a:off x="231906" y="1208706"/>
            <a:ext cx="7119781" cy="4498975"/>
          </a:xfrm>
        </p:spPr>
        <p:txBody>
          <a:bodyPr>
            <a:normAutofit fontScale="92500" lnSpcReduction="10000"/>
          </a:bodyPr>
          <a:lstStyle/>
          <a:p>
            <a:pPr>
              <a:lnSpc>
                <a:spcPct val="150000"/>
              </a:lnSpc>
              <a:spcBef>
                <a:spcPts val="600"/>
              </a:spcBef>
              <a:spcAft>
                <a:spcPts val="600"/>
              </a:spcAft>
            </a:pPr>
            <a:r>
              <a:rPr lang="de-DE" sz="1800" dirty="0">
                <a:effectLst/>
                <a:latin typeface="Arial" panose="020B0604020202020204" pitchFamily="34" charset="0"/>
                <a:ea typeface="Arial" panose="020B0604020202020204" pitchFamily="34" charset="0"/>
                <a:cs typeface="Arial" panose="020B0604020202020204" pitchFamily="34" charset="0"/>
              </a:rPr>
              <a:t>Erstellen Sie ein kurzes Informationsblatt zum Vorhaben </a:t>
            </a:r>
            <a:br>
              <a:rPr lang="de-DE" sz="1800" dirty="0">
                <a:effectLst/>
                <a:latin typeface="Arial" panose="020B0604020202020204" pitchFamily="34" charset="0"/>
                <a:ea typeface="Arial" panose="020B0604020202020204" pitchFamily="34" charset="0"/>
                <a:cs typeface="Arial" panose="020B0604020202020204" pitchFamily="34" charset="0"/>
              </a:rPr>
            </a:br>
            <a:r>
              <a:rPr lang="de-DE" sz="1800" dirty="0">
                <a:effectLst/>
                <a:latin typeface="Arial" panose="020B0604020202020204" pitchFamily="34" charset="0"/>
                <a:ea typeface="Arial" panose="020B0604020202020204" pitchFamily="34" charset="0"/>
                <a:cs typeface="Arial" panose="020B0604020202020204" pitchFamily="34" charset="0"/>
              </a:rPr>
              <a:t>„Mit Videobotschaften neue Wege gehen“. </a:t>
            </a:r>
          </a:p>
          <a:p>
            <a:pPr>
              <a:lnSpc>
                <a:spcPct val="150000"/>
              </a:lnSpc>
              <a:spcBef>
                <a:spcPts val="600"/>
              </a:spcBef>
              <a:spcAft>
                <a:spcPts val="600"/>
              </a:spcAft>
            </a:pPr>
            <a:r>
              <a:rPr lang="de-DE" sz="1800" dirty="0">
                <a:effectLst/>
                <a:latin typeface="Arial" panose="020B0604020202020204" pitchFamily="34" charset="0"/>
                <a:ea typeface="Arial" panose="020B0604020202020204" pitchFamily="34" charset="0"/>
                <a:cs typeface="Arial" panose="020B0604020202020204" pitchFamily="34" charset="0"/>
              </a:rPr>
              <a:t>Machen Sie die Menschen neugierig! </a:t>
            </a:r>
          </a:p>
          <a:p>
            <a:pPr>
              <a:lnSpc>
                <a:spcPct val="150000"/>
              </a:lnSpc>
              <a:spcBef>
                <a:spcPts val="600"/>
              </a:spcBef>
              <a:spcAft>
                <a:spcPts val="600"/>
              </a:spcAft>
            </a:pPr>
            <a:r>
              <a:rPr lang="de-DE" sz="1800" dirty="0">
                <a:effectLst/>
                <a:latin typeface="Arial" panose="020B0604020202020204" pitchFamily="34" charset="0"/>
                <a:ea typeface="Arial" panose="020B0604020202020204" pitchFamily="34" charset="0"/>
                <a:cs typeface="Arial" panose="020B0604020202020204" pitchFamily="34" charset="0"/>
              </a:rPr>
              <a:t>Nutzen Sie die Informationskanäle Ihrer Organisation, um diese Nachricht zu verteilen, wie z.B. über Newsletter, Angehörigenabende, Aushänge am Infobrett und </a:t>
            </a:r>
            <a:r>
              <a:rPr lang="de-DE" sz="1800" dirty="0" err="1">
                <a:effectLst/>
                <a:latin typeface="Arial" panose="020B0604020202020204" pitchFamily="34" charset="0"/>
                <a:ea typeface="Arial" panose="020B0604020202020204" pitchFamily="34" charset="0"/>
                <a:cs typeface="Arial" panose="020B0604020202020204" pitchFamily="34" charset="0"/>
              </a:rPr>
              <a:t>Social</a:t>
            </a:r>
            <a:r>
              <a:rPr lang="de-DE" sz="1800" dirty="0">
                <a:effectLst/>
                <a:latin typeface="Arial" panose="020B0604020202020204" pitchFamily="34" charset="0"/>
                <a:ea typeface="Arial" panose="020B0604020202020204" pitchFamily="34" charset="0"/>
                <a:cs typeface="Arial" panose="020B0604020202020204" pitchFamily="34" charset="0"/>
              </a:rPr>
              <a:t> Media usw. </a:t>
            </a:r>
          </a:p>
          <a:p>
            <a:pPr>
              <a:lnSpc>
                <a:spcPct val="150000"/>
              </a:lnSpc>
              <a:spcBef>
                <a:spcPts val="600"/>
              </a:spcBef>
              <a:spcAft>
                <a:spcPts val="600"/>
              </a:spcAft>
            </a:pPr>
            <a:r>
              <a:rPr lang="de-DE" sz="1800" dirty="0">
                <a:effectLst/>
                <a:latin typeface="Arial" panose="020B0604020202020204" pitchFamily="34" charset="0"/>
                <a:ea typeface="Arial" panose="020B0604020202020204" pitchFamily="34" charset="0"/>
              </a:rPr>
              <a:t>Bieten Sie Informationsveranstaltungen für Angehörige und Mitarbeitende an. Sie könnten bereits Videobotschaft zeigen (siehe Stick) und die positiven Auswirkungen beschreiben. Mehr als ca.1 Stunde ist nicht erforderlich.</a:t>
            </a:r>
            <a:endParaRPr lang="de-DE" sz="1800" dirty="0">
              <a:effectLst/>
              <a:latin typeface="Arial" panose="020B0604020202020204" pitchFamily="34" charset="0"/>
              <a:ea typeface="Times New Roman" panose="02020603050405020304" pitchFamily="18" charset="0"/>
            </a:endParaRPr>
          </a:p>
          <a:p>
            <a:endParaRPr lang="de-DE" dirty="0"/>
          </a:p>
        </p:txBody>
      </p:sp>
      <p:pic>
        <p:nvPicPr>
          <p:cNvPr id="5" name="Grafik 4">
            <a:extLst>
              <a:ext uri="{FF2B5EF4-FFF2-40B4-BE49-F238E27FC236}">
                <a16:creationId xmlns:a16="http://schemas.microsoft.com/office/drawing/2014/main" id="{561D9AEB-4D3C-B455-A080-284B41E8723B}"/>
              </a:ext>
            </a:extLst>
          </p:cNvPr>
          <p:cNvPicPr>
            <a:picLocks noChangeAspect="1"/>
          </p:cNvPicPr>
          <p:nvPr/>
        </p:nvPicPr>
        <p:blipFill>
          <a:blip r:embed="rId2"/>
          <a:stretch>
            <a:fillRect/>
          </a:stretch>
        </p:blipFill>
        <p:spPr>
          <a:xfrm>
            <a:off x="7794782" y="1343024"/>
            <a:ext cx="3893849" cy="3275701"/>
          </a:xfrm>
          <a:prstGeom prst="rect">
            <a:avLst/>
          </a:prstGeom>
        </p:spPr>
      </p:pic>
      <p:sp>
        <p:nvSpPr>
          <p:cNvPr id="6" name="Textfeld 5">
            <a:extLst>
              <a:ext uri="{FF2B5EF4-FFF2-40B4-BE49-F238E27FC236}">
                <a16:creationId xmlns:a16="http://schemas.microsoft.com/office/drawing/2014/main" id="{7E3718B3-75B4-7AEE-2BF2-9534D3A78451}"/>
              </a:ext>
            </a:extLst>
          </p:cNvPr>
          <p:cNvSpPr txBox="1"/>
          <p:nvPr/>
        </p:nvSpPr>
        <p:spPr>
          <a:xfrm>
            <a:off x="8399636" y="4792006"/>
            <a:ext cx="3384376" cy="253916"/>
          </a:xfrm>
          <a:prstGeom prst="rect">
            <a:avLst/>
          </a:prstGeom>
          <a:noFill/>
        </p:spPr>
        <p:txBody>
          <a:bodyPr wrap="square" rtlCol="0">
            <a:spAutoFit/>
          </a:bodyPr>
          <a:lstStyle/>
          <a:p>
            <a:r>
              <a:rPr lang="de-DE" sz="1050" dirty="0"/>
              <a:t>Bild: Demenz Support Stuttgart</a:t>
            </a:r>
          </a:p>
        </p:txBody>
      </p:sp>
    </p:spTree>
    <p:extLst>
      <p:ext uri="{BB962C8B-B14F-4D97-AF65-F5344CB8AC3E}">
        <p14:creationId xmlns:p14="http://schemas.microsoft.com/office/powerpoint/2010/main" val="23323191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AD5648F-5C3A-2996-5C0C-ACF68A691BF8}"/>
              </a:ext>
            </a:extLst>
          </p:cNvPr>
          <p:cNvSpPr>
            <a:spLocks noGrp="1"/>
          </p:cNvSpPr>
          <p:nvPr>
            <p:ph type="title"/>
          </p:nvPr>
        </p:nvSpPr>
        <p:spPr/>
        <p:txBody>
          <a:bodyPr/>
          <a:lstStyle/>
          <a:p>
            <a:r>
              <a:rPr lang="de-DE" dirty="0"/>
              <a:t>Was motiviert zur Teilnahme</a:t>
            </a:r>
          </a:p>
        </p:txBody>
      </p:sp>
      <p:sp>
        <p:nvSpPr>
          <p:cNvPr id="5" name="Inhaltsplatzhalter 4">
            <a:extLst>
              <a:ext uri="{FF2B5EF4-FFF2-40B4-BE49-F238E27FC236}">
                <a16:creationId xmlns:a16="http://schemas.microsoft.com/office/drawing/2014/main" id="{170E3F5F-4BE2-765D-4D03-0F026374E7F8}"/>
              </a:ext>
            </a:extLst>
          </p:cNvPr>
          <p:cNvSpPr>
            <a:spLocks noGrp="1"/>
          </p:cNvSpPr>
          <p:nvPr>
            <p:ph idx="1"/>
          </p:nvPr>
        </p:nvSpPr>
        <p:spPr/>
        <p:txBody>
          <a:bodyPr/>
          <a:lstStyle/>
          <a:p>
            <a:r>
              <a:rPr lang="de-DE" sz="1800" kern="0" dirty="0">
                <a:effectLst/>
                <a:latin typeface="Arial" panose="020B0604020202020204" pitchFamily="34" charset="0"/>
                <a:ea typeface="Arial" panose="020B0604020202020204" pitchFamily="34" charset="0"/>
              </a:rPr>
              <a:t>Was motiviert Angehörige zur Teilnahme? Wie profitieren sie davon? </a:t>
            </a:r>
            <a:endParaRPr lang="de-DE" sz="1800" kern="100" dirty="0">
              <a:effectLst/>
              <a:latin typeface="Arial" panose="020B0604020202020204" pitchFamily="34" charset="0"/>
              <a:ea typeface="Times New Roman" panose="02020603050405020304" pitchFamily="18" charset="0"/>
            </a:endParaRPr>
          </a:p>
          <a:p>
            <a:endParaRPr lang="de-DE" dirty="0"/>
          </a:p>
        </p:txBody>
      </p:sp>
      <p:pic>
        <p:nvPicPr>
          <p:cNvPr id="2" name="Grafik 1">
            <a:extLst>
              <a:ext uri="{FF2B5EF4-FFF2-40B4-BE49-F238E27FC236}">
                <a16:creationId xmlns:a16="http://schemas.microsoft.com/office/drawing/2014/main" id="{BA2D8FAC-5B78-96CF-2A57-4342008F5796}"/>
              </a:ext>
            </a:extLst>
          </p:cNvPr>
          <p:cNvPicPr>
            <a:picLocks noChangeAspect="1"/>
          </p:cNvPicPr>
          <p:nvPr/>
        </p:nvPicPr>
        <p:blipFill>
          <a:blip r:embed="rId2"/>
          <a:stretch>
            <a:fillRect/>
          </a:stretch>
        </p:blipFill>
        <p:spPr>
          <a:xfrm>
            <a:off x="6969759" y="2561378"/>
            <a:ext cx="3893849" cy="3275701"/>
          </a:xfrm>
          <a:prstGeom prst="rect">
            <a:avLst/>
          </a:prstGeom>
          <a:ln>
            <a:noFill/>
          </a:ln>
          <a:effectLst>
            <a:outerShdw blurRad="292100" dist="139700" dir="2700000" algn="tl" rotWithShape="0">
              <a:srgbClr val="333333">
                <a:alpha val="65000"/>
              </a:srgbClr>
            </a:outerShdw>
          </a:effectLst>
        </p:spPr>
      </p:pic>
      <p:sp>
        <p:nvSpPr>
          <p:cNvPr id="3" name="Textfeld 2">
            <a:extLst>
              <a:ext uri="{FF2B5EF4-FFF2-40B4-BE49-F238E27FC236}">
                <a16:creationId xmlns:a16="http://schemas.microsoft.com/office/drawing/2014/main" id="{50C06E76-DA74-3B5D-318F-8CE7EC9151E4}"/>
              </a:ext>
            </a:extLst>
          </p:cNvPr>
          <p:cNvSpPr txBox="1"/>
          <p:nvPr/>
        </p:nvSpPr>
        <p:spPr>
          <a:xfrm>
            <a:off x="7574613" y="6010360"/>
            <a:ext cx="3384376" cy="253916"/>
          </a:xfrm>
          <a:prstGeom prst="rect">
            <a:avLst/>
          </a:prstGeom>
          <a:noFill/>
        </p:spPr>
        <p:txBody>
          <a:bodyPr wrap="square" rtlCol="0">
            <a:spAutoFit/>
          </a:bodyPr>
          <a:lstStyle/>
          <a:p>
            <a:r>
              <a:rPr lang="de-DE" sz="1050" dirty="0"/>
              <a:t>Bild: Demenz Support Stuttgart</a:t>
            </a:r>
          </a:p>
        </p:txBody>
      </p:sp>
    </p:spTree>
    <p:extLst>
      <p:ext uri="{BB962C8B-B14F-4D97-AF65-F5344CB8AC3E}">
        <p14:creationId xmlns:p14="http://schemas.microsoft.com/office/powerpoint/2010/main" val="87709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CC550-ED9D-3B3C-FF3A-EA1C493B43F6}"/>
              </a:ext>
            </a:extLst>
          </p:cNvPr>
          <p:cNvSpPr>
            <a:spLocks noGrp="1"/>
          </p:cNvSpPr>
          <p:nvPr>
            <p:ph type="title"/>
          </p:nvPr>
        </p:nvSpPr>
        <p:spPr/>
        <p:txBody>
          <a:bodyPr/>
          <a:lstStyle/>
          <a:p>
            <a:r>
              <a:rPr lang="de-DE" dirty="0"/>
              <a:t>Antwort: Angehörige motiviert zur Teilnahme, …..</a:t>
            </a:r>
          </a:p>
        </p:txBody>
      </p:sp>
      <p:sp>
        <p:nvSpPr>
          <p:cNvPr id="3" name="Inhaltsplatzhalter 2">
            <a:extLst>
              <a:ext uri="{FF2B5EF4-FFF2-40B4-BE49-F238E27FC236}">
                <a16:creationId xmlns:a16="http://schemas.microsoft.com/office/drawing/2014/main" id="{C1F53245-D6FA-FC5C-6DA3-BE3ED53C13DF}"/>
              </a:ext>
            </a:extLst>
          </p:cNvPr>
          <p:cNvSpPr>
            <a:spLocks noGrp="1"/>
          </p:cNvSpPr>
          <p:nvPr>
            <p:ph idx="1"/>
          </p:nvPr>
        </p:nvSpPr>
        <p:spPr>
          <a:xfrm>
            <a:off x="407988" y="1471385"/>
            <a:ext cx="10901696" cy="4498975"/>
          </a:xfrm>
        </p:spPr>
        <p:txBody>
          <a:bodyPr>
            <a:normAutofit fontScale="85000" lnSpcReduction="20000"/>
          </a:bodyPr>
          <a:lstStyle/>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dass sie die Betreuung ihrer Nächsten unterstützen können. </a:t>
            </a:r>
          </a:p>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Es sind oft die Angehörigen, die bereits eine gute Bindung zu ihren Familienmitgliedern haben. Sie möchten Innovationen in den Organisationen mit fördern. </a:t>
            </a:r>
          </a:p>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Angehörige können mehrfach profitieren: Sie fühlen sich entlastet, können teilweise trotz Entfernung präsent sein, können ohne schlechtes Gewissen in den Urlaub fahren – da sie verbunden sind auch über die Distanz hinweg, wenn sie wissen: meine Grußbotschaft erreicht meine Mutter bzw. mein Familienmitglied und hoffen, so länger in Erinnerung zu bleiben. </a:t>
            </a:r>
            <a:endParaRPr lang="de-DE" sz="1800" kern="100" dirty="0">
              <a:effectLst/>
              <a:latin typeface="Arial" panose="020B0604020202020204" pitchFamily="34" charset="0"/>
              <a:ea typeface="Times New Roman" panose="02020603050405020304" pitchFamily="18" charset="0"/>
            </a:endParaRPr>
          </a:p>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Die </a:t>
            </a:r>
            <a:r>
              <a:rPr lang="de-DE" sz="1800" kern="0" dirty="0"/>
              <a:t>positiven Reaktionen auf die Videobotschaften, wie lächeln, mitmachen, mitsingen und erhöhte Aufmerksamkeit, bestätigen und erfreuen die Angehörige besonders. Wenn Sie via Chatfunktion über Reaktionen der Familienmitglieder informiert werden, motiviert dies zum Weitermachen. </a:t>
            </a:r>
          </a:p>
          <a:p>
            <a:pPr algn="just">
              <a:lnSpc>
                <a:spcPct val="150000"/>
              </a:lnSpc>
              <a:spcAft>
                <a:spcPts val="600"/>
              </a:spcAft>
            </a:pPr>
            <a:r>
              <a:rPr lang="de-DE" sz="1800" kern="0" dirty="0"/>
              <a:t>Das Eintauchen </a:t>
            </a:r>
            <a:r>
              <a:rPr lang="de-DE" sz="1800" kern="0" dirty="0">
                <a:effectLst/>
                <a:latin typeface="Arial" panose="020B0604020202020204" pitchFamily="34" charset="0"/>
                <a:ea typeface="Arial" panose="020B0604020202020204" pitchFamily="34" charset="0"/>
              </a:rPr>
              <a:t>in die Biografie der Zu- und Angehörigen und sich mit Herzensöffnern zu beschäftigen, wird als bereichernd für das eigene Leben gewertet (siehe Berner, Rutenkröger 2024).</a:t>
            </a:r>
            <a:endParaRPr lang="de-DE" sz="1800" kern="100" dirty="0">
              <a:effectLst/>
              <a:latin typeface="Arial" panose="020B0604020202020204" pitchFamily="34" charset="0"/>
              <a:ea typeface="Times New Roman" panose="02020603050405020304" pitchFamily="18" charset="0"/>
            </a:endParaRPr>
          </a:p>
          <a:p>
            <a:endParaRPr lang="de-DE" dirty="0"/>
          </a:p>
        </p:txBody>
      </p:sp>
    </p:spTree>
    <p:extLst>
      <p:ext uri="{BB962C8B-B14F-4D97-AF65-F5344CB8AC3E}">
        <p14:creationId xmlns:p14="http://schemas.microsoft.com/office/powerpoint/2010/main" val="22510709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53244-ABB5-B9B6-F988-11F9F96E985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2DE87FE-97CF-5335-6A07-7CA14254C1CB}"/>
              </a:ext>
            </a:extLst>
          </p:cNvPr>
          <p:cNvSpPr>
            <a:spLocks noGrp="1"/>
          </p:cNvSpPr>
          <p:nvPr>
            <p:ph type="title"/>
          </p:nvPr>
        </p:nvSpPr>
        <p:spPr/>
        <p:txBody>
          <a:bodyPr/>
          <a:lstStyle/>
          <a:p>
            <a:r>
              <a:rPr lang="de-DE" dirty="0"/>
              <a:t>Was motiviert zur Teilnahme</a:t>
            </a:r>
          </a:p>
        </p:txBody>
      </p:sp>
      <p:sp>
        <p:nvSpPr>
          <p:cNvPr id="5" name="Inhaltsplatzhalter 4">
            <a:extLst>
              <a:ext uri="{FF2B5EF4-FFF2-40B4-BE49-F238E27FC236}">
                <a16:creationId xmlns:a16="http://schemas.microsoft.com/office/drawing/2014/main" id="{D1D21A22-FB72-A65A-B6A6-B583FB0E9F6C}"/>
              </a:ext>
            </a:extLst>
          </p:cNvPr>
          <p:cNvSpPr>
            <a:spLocks noGrp="1"/>
          </p:cNvSpPr>
          <p:nvPr>
            <p:ph idx="1"/>
          </p:nvPr>
        </p:nvSpPr>
        <p:spPr/>
        <p:txBody>
          <a:bodyPr/>
          <a:lstStyle/>
          <a:p>
            <a:r>
              <a:rPr lang="de-DE" dirty="0"/>
              <a:t>Was motiviert Mitarbeitende zur Teilnahme? Wie profitieren sie davon?</a:t>
            </a:r>
          </a:p>
        </p:txBody>
      </p:sp>
      <p:pic>
        <p:nvPicPr>
          <p:cNvPr id="2" name="Grafik 1">
            <a:extLst>
              <a:ext uri="{FF2B5EF4-FFF2-40B4-BE49-F238E27FC236}">
                <a16:creationId xmlns:a16="http://schemas.microsoft.com/office/drawing/2014/main" id="{7198A8CA-6B41-8680-8581-37A48FF85B48}"/>
              </a:ext>
            </a:extLst>
          </p:cNvPr>
          <p:cNvPicPr>
            <a:picLocks noChangeAspect="1"/>
          </p:cNvPicPr>
          <p:nvPr/>
        </p:nvPicPr>
        <p:blipFill>
          <a:blip r:embed="rId2"/>
          <a:stretch>
            <a:fillRect/>
          </a:stretch>
        </p:blipFill>
        <p:spPr>
          <a:xfrm>
            <a:off x="6323121" y="2527104"/>
            <a:ext cx="3987130" cy="3737172"/>
          </a:xfrm>
          <a:prstGeom prst="rect">
            <a:avLst/>
          </a:prstGeom>
        </p:spPr>
      </p:pic>
    </p:spTree>
    <p:extLst>
      <p:ext uri="{BB962C8B-B14F-4D97-AF65-F5344CB8AC3E}">
        <p14:creationId xmlns:p14="http://schemas.microsoft.com/office/powerpoint/2010/main" val="132932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16F5F-A94D-0A55-9292-9DEC7FAAAC21}"/>
              </a:ext>
            </a:extLst>
          </p:cNvPr>
          <p:cNvSpPr>
            <a:spLocks noGrp="1"/>
          </p:cNvSpPr>
          <p:nvPr>
            <p:ph type="title"/>
          </p:nvPr>
        </p:nvSpPr>
        <p:spPr>
          <a:xfrm>
            <a:off x="407988" y="365125"/>
            <a:ext cx="8990394" cy="1325563"/>
          </a:xfrm>
        </p:spPr>
        <p:txBody>
          <a:bodyPr>
            <a:normAutofit/>
          </a:bodyPr>
          <a:lstStyle/>
          <a:p>
            <a:r>
              <a:rPr lang="de-DE" sz="2800" dirty="0"/>
              <a:t>Antwort: Mitarbeitende motiviert zur Teilnahme…..</a:t>
            </a:r>
          </a:p>
        </p:txBody>
      </p:sp>
      <p:sp>
        <p:nvSpPr>
          <p:cNvPr id="3" name="Inhaltsplatzhalter 2">
            <a:extLst>
              <a:ext uri="{FF2B5EF4-FFF2-40B4-BE49-F238E27FC236}">
                <a16:creationId xmlns:a16="http://schemas.microsoft.com/office/drawing/2014/main" id="{C50F5E79-9503-434D-CE5B-04E95642377C}"/>
              </a:ext>
            </a:extLst>
          </p:cNvPr>
          <p:cNvSpPr>
            <a:spLocks noGrp="1"/>
          </p:cNvSpPr>
          <p:nvPr>
            <p:ph idx="1"/>
          </p:nvPr>
        </p:nvSpPr>
        <p:spPr>
          <a:xfrm>
            <a:off x="407988" y="1575232"/>
            <a:ext cx="11059826" cy="5052449"/>
          </a:xfrm>
        </p:spPr>
        <p:txBody>
          <a:bodyPr>
            <a:normAutofit fontScale="85000" lnSpcReduction="10000"/>
          </a:bodyPr>
          <a:lstStyle/>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Mitarbeitende motiviert zur Teilnahme, ihre Handlungsmöglichkeiten im Umgang mit herausfordernden Verhaltensweisen von Menschen mit Demenz zu erweitern. Sie lernen neue Wege kennen, können digital Kommunikationswege mit Angehörigen und Bewohner:innen vertiefen. </a:t>
            </a:r>
            <a:endParaRPr lang="de-DE" sz="1800" kern="100" dirty="0">
              <a:effectLst/>
              <a:latin typeface="Arial" panose="020B0604020202020204" pitchFamily="34" charset="0"/>
              <a:ea typeface="Times New Roman" panose="02020603050405020304" pitchFamily="18" charset="0"/>
            </a:endParaRPr>
          </a:p>
          <a:p>
            <a:pPr algn="just">
              <a:lnSpc>
                <a:spcPct val="150000"/>
              </a:lnSpc>
              <a:spcAft>
                <a:spcPts val="600"/>
              </a:spcAft>
            </a:pPr>
            <a:r>
              <a:rPr lang="de-DE" sz="1800" kern="0" dirty="0">
                <a:effectLst/>
                <a:latin typeface="Arial" panose="020B0604020202020204" pitchFamily="34" charset="0"/>
                <a:ea typeface="Times New Roman" panose="02020603050405020304" pitchFamily="18" charset="0"/>
              </a:rPr>
              <a:t>Mitarbeitende </a:t>
            </a:r>
            <a:r>
              <a:rPr lang="de-DE" sz="1800" kern="0" dirty="0"/>
              <a:t>schätzen es, einen vertieften Einblick in die Biografie und Lebensgeschichte der Menschen mit Demenz zu erhalten. </a:t>
            </a:r>
          </a:p>
          <a:p>
            <a:pPr algn="just">
              <a:lnSpc>
                <a:spcPct val="150000"/>
              </a:lnSpc>
              <a:spcAft>
                <a:spcPts val="600"/>
              </a:spcAft>
            </a:pPr>
            <a:r>
              <a:rPr lang="de-DE" sz="1800" kern="0" dirty="0"/>
              <a:t>Videobotschaften bieten eine gute Möglichkeit für </a:t>
            </a:r>
            <a:r>
              <a:rPr lang="de-DE" sz="1800" kern="0" dirty="0" err="1"/>
              <a:t>person</a:t>
            </a:r>
            <a:r>
              <a:rPr lang="de-DE" sz="1800" kern="0" dirty="0"/>
              <a:t>-zentrierte Einzelkontakte, um Einblick in die Lebenswelt der Bewohner:innen zu gewinnen und sie dabei begleiten zu können. </a:t>
            </a:r>
          </a:p>
          <a:p>
            <a:pPr algn="just">
              <a:lnSpc>
                <a:spcPct val="150000"/>
              </a:lnSpc>
              <a:spcAft>
                <a:spcPts val="600"/>
              </a:spcAft>
            </a:pPr>
            <a:r>
              <a:rPr lang="de-DE" sz="1800" kern="0" dirty="0"/>
              <a:t>Die Mitarbeitenden erleben sich durch das Zeigen der Videobotschaften als selbstwirksam, sie nehmen positiven Einfluss auf die Lebensqualität der Person, weil sie bei den Bewohner:innen Freude bewirken können. </a:t>
            </a:r>
          </a:p>
          <a:p>
            <a:pPr algn="just">
              <a:lnSpc>
                <a:spcPct val="150000"/>
              </a:lnSpc>
              <a:spcAft>
                <a:spcPts val="600"/>
              </a:spcAft>
            </a:pPr>
            <a:r>
              <a:rPr lang="de-DE" sz="1800" kern="0" dirty="0"/>
              <a:t>Mitarbeitende können, wenn Bewohner:innen in sich versunken, apathisch am Gemeinschaftstisch des Wohnbereiches sitzen oder in ihrem Zimmer sind, beispielsweise durch Grußbotschaften eine Brücke zu den Menschen schlagen, sie aktivieren </a:t>
            </a:r>
            <a:r>
              <a:rPr lang="de-DE" sz="1800" kern="0" dirty="0">
                <a:effectLst/>
                <a:latin typeface="Arial" panose="020B0604020202020204" pitchFamily="34" charset="0"/>
                <a:ea typeface="Arial" panose="020B0604020202020204" pitchFamily="34" charset="0"/>
              </a:rPr>
              <a:t>und erfreuen – damit eine positive Erfahrung machen, das herausfordernde Verhalten zu bewältigen. </a:t>
            </a:r>
            <a:endParaRPr lang="de-DE" sz="1800" kern="100" dirty="0">
              <a:effectLst/>
              <a:latin typeface="Arial" panose="020B0604020202020204" pitchFamily="34" charset="0"/>
              <a:ea typeface="Times New Roman" panose="02020603050405020304" pitchFamily="18" charset="0"/>
            </a:endParaRPr>
          </a:p>
          <a:p>
            <a:endParaRPr lang="de-DE" dirty="0"/>
          </a:p>
        </p:txBody>
      </p:sp>
    </p:spTree>
    <p:extLst>
      <p:ext uri="{BB962C8B-B14F-4D97-AF65-F5344CB8AC3E}">
        <p14:creationId xmlns:p14="http://schemas.microsoft.com/office/powerpoint/2010/main" val="40248067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67683-7E18-96A0-8393-8EB52666B45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C356960-CB0E-9389-F9F5-364126EC3A27}"/>
              </a:ext>
            </a:extLst>
          </p:cNvPr>
          <p:cNvSpPr>
            <a:spLocks noGrp="1"/>
          </p:cNvSpPr>
          <p:nvPr>
            <p:ph type="title"/>
          </p:nvPr>
        </p:nvSpPr>
        <p:spPr/>
        <p:txBody>
          <a:bodyPr/>
          <a:lstStyle/>
          <a:p>
            <a:r>
              <a:rPr lang="de-DE" dirty="0"/>
              <a:t>Was motiviert zur Teilnahme</a:t>
            </a:r>
          </a:p>
        </p:txBody>
      </p:sp>
      <p:sp>
        <p:nvSpPr>
          <p:cNvPr id="5" name="Inhaltsplatzhalter 4">
            <a:extLst>
              <a:ext uri="{FF2B5EF4-FFF2-40B4-BE49-F238E27FC236}">
                <a16:creationId xmlns:a16="http://schemas.microsoft.com/office/drawing/2014/main" id="{5375A73E-72AC-FB5D-65C0-DB4258B4C762}"/>
              </a:ext>
            </a:extLst>
          </p:cNvPr>
          <p:cNvSpPr>
            <a:spLocks noGrp="1"/>
          </p:cNvSpPr>
          <p:nvPr>
            <p:ph idx="1"/>
          </p:nvPr>
        </p:nvSpPr>
        <p:spPr/>
        <p:txBody>
          <a:bodyPr/>
          <a:lstStyle/>
          <a:p>
            <a:pPr algn="just">
              <a:lnSpc>
                <a:spcPct val="150000"/>
              </a:lnSpc>
              <a:spcAft>
                <a:spcPts val="600"/>
              </a:spcAft>
            </a:pPr>
            <a:r>
              <a:rPr lang="de-DE" sz="1800" kern="0" dirty="0">
                <a:effectLst/>
                <a:latin typeface="Arial" panose="020B0604020202020204" pitchFamily="34" charset="0"/>
                <a:ea typeface="Arial" panose="020B0604020202020204" pitchFamily="34" charset="0"/>
              </a:rPr>
              <a:t>Welche Feedbackwege sind hilfreich? </a:t>
            </a:r>
            <a:endParaRPr lang="de-DE" sz="1800" kern="100" dirty="0">
              <a:effectLst/>
              <a:latin typeface="Arial" panose="020B0604020202020204" pitchFamily="34" charset="0"/>
              <a:ea typeface="Times New Roman" panose="02020603050405020304" pitchFamily="18" charset="0"/>
            </a:endParaRPr>
          </a:p>
          <a:p>
            <a:pPr algn="just">
              <a:lnSpc>
                <a:spcPct val="150000"/>
              </a:lnSpc>
            </a:pPr>
            <a:r>
              <a:rPr lang="de-DE" sz="1800" kern="0" dirty="0">
                <a:effectLst/>
                <a:latin typeface="Arial" panose="020B0604020202020204" pitchFamily="34" charset="0"/>
                <a:ea typeface="Arial" panose="020B0604020202020204" pitchFamily="34" charset="0"/>
              </a:rPr>
              <a:t>Wie können Menschen mit Demenz mit auffordernden Verhaltensweisen auf Videobotschaften reagieren? </a:t>
            </a:r>
            <a:endParaRPr lang="de-DE" sz="1800" kern="100" dirty="0">
              <a:effectLst/>
              <a:latin typeface="Arial" panose="020B0604020202020204" pitchFamily="34" charset="0"/>
              <a:ea typeface="Times New Roman" panose="02020603050405020304" pitchFamily="18" charset="0"/>
            </a:endParaRPr>
          </a:p>
          <a:p>
            <a:endParaRPr lang="de-DE" dirty="0"/>
          </a:p>
        </p:txBody>
      </p:sp>
      <p:pic>
        <p:nvPicPr>
          <p:cNvPr id="2" name="Grafik 1">
            <a:extLst>
              <a:ext uri="{FF2B5EF4-FFF2-40B4-BE49-F238E27FC236}">
                <a16:creationId xmlns:a16="http://schemas.microsoft.com/office/drawing/2014/main" id="{22C3F0F5-0DC5-29E4-13BA-518BF155E229}"/>
              </a:ext>
            </a:extLst>
          </p:cNvPr>
          <p:cNvPicPr>
            <a:picLocks noChangeAspect="1"/>
          </p:cNvPicPr>
          <p:nvPr/>
        </p:nvPicPr>
        <p:blipFill>
          <a:blip r:embed="rId2"/>
          <a:stretch>
            <a:fillRect/>
          </a:stretch>
        </p:blipFill>
        <p:spPr>
          <a:xfrm>
            <a:off x="6368175" y="3133367"/>
            <a:ext cx="3460571" cy="3243624"/>
          </a:xfrm>
          <a:prstGeom prst="rect">
            <a:avLst/>
          </a:prstGeom>
        </p:spPr>
      </p:pic>
    </p:spTree>
    <p:extLst>
      <p:ext uri="{BB962C8B-B14F-4D97-AF65-F5344CB8AC3E}">
        <p14:creationId xmlns:p14="http://schemas.microsoft.com/office/powerpoint/2010/main" val="287311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5F273-6E8D-4E11-0D85-A6BCC652C0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B6E70C-1AE3-AFF9-0BC9-3B950C3352E6}"/>
              </a:ext>
            </a:extLst>
          </p:cNvPr>
          <p:cNvSpPr>
            <a:spLocks noGrp="1"/>
          </p:cNvSpPr>
          <p:nvPr>
            <p:ph type="title"/>
          </p:nvPr>
        </p:nvSpPr>
        <p:spPr/>
        <p:txBody>
          <a:bodyPr>
            <a:normAutofit/>
          </a:bodyPr>
          <a:lstStyle/>
          <a:p>
            <a:r>
              <a:rPr lang="de-DE" sz="2800" dirty="0"/>
              <a:t>Feedback und Reaktionen</a:t>
            </a:r>
          </a:p>
        </p:txBody>
      </p:sp>
      <p:sp>
        <p:nvSpPr>
          <p:cNvPr id="3" name="Inhaltsplatzhalter 2">
            <a:extLst>
              <a:ext uri="{FF2B5EF4-FFF2-40B4-BE49-F238E27FC236}">
                <a16:creationId xmlns:a16="http://schemas.microsoft.com/office/drawing/2014/main" id="{C7F8C021-4111-B207-1EF6-017AAA0849A0}"/>
              </a:ext>
            </a:extLst>
          </p:cNvPr>
          <p:cNvSpPr>
            <a:spLocks noGrp="1"/>
          </p:cNvSpPr>
          <p:nvPr>
            <p:ph idx="1"/>
          </p:nvPr>
        </p:nvSpPr>
        <p:spPr>
          <a:xfrm>
            <a:off x="298035" y="1526914"/>
            <a:ext cx="11300457" cy="5052449"/>
          </a:xfrm>
        </p:spPr>
        <p:txBody>
          <a:bodyPr>
            <a:normAutofit/>
          </a:bodyPr>
          <a:lstStyle/>
          <a:p>
            <a:r>
              <a:rPr lang="de-DE" sz="1800" kern="0" dirty="0">
                <a:effectLst/>
                <a:latin typeface="Arial" panose="020B0604020202020204" pitchFamily="34" charset="0"/>
                <a:ea typeface="Times New Roman" panose="02020603050405020304" pitchFamily="18" charset="0"/>
              </a:rPr>
              <a:t>Als Feedback und Informationswege eigenen sich die Chatfunktion in einer datenschutzkonformen App oder das direkte persönliche Feedback im Rahmen von gemeinsamen Workshops mit Angehörigen und Mitarbeitenden oder im persönlichen Gespräch. </a:t>
            </a:r>
          </a:p>
          <a:p>
            <a:pPr marL="0" indent="0">
              <a:buNone/>
            </a:pPr>
            <a:endParaRPr lang="de-DE" sz="1800" kern="0" dirty="0">
              <a:effectLst/>
              <a:latin typeface="Arial" panose="020B0604020202020204" pitchFamily="34" charset="0"/>
              <a:ea typeface="Times New Roman" panose="02020603050405020304" pitchFamily="18" charset="0"/>
            </a:endParaRPr>
          </a:p>
          <a:p>
            <a:r>
              <a:rPr lang="de-DE" sz="1800" kern="0" dirty="0">
                <a:effectLst/>
                <a:latin typeface="Arial" panose="020B0604020202020204" pitchFamily="34" charset="0"/>
                <a:ea typeface="Times New Roman" panose="02020603050405020304" pitchFamily="18" charset="0"/>
              </a:rPr>
              <a:t>Für alle Beteiligten ist es interessant und wichtig zu erfahren, wie die Bewohner:innen mit Demenz auf die Videobotschaften reagieren. Auf diese Weise erfahren Mitarbeitende Wertschätzung für ihre Arbeit von den Angehörigen und lernen ihrerseits die Lebenshintergründe der Angehörigen und Bewohner:innen besser kennen. Dies führt zu gegenseitiger Wertschätzung und Verständnis. </a:t>
            </a:r>
          </a:p>
          <a:p>
            <a:endParaRPr lang="de-DE" sz="1800" kern="0" dirty="0">
              <a:ea typeface="Times New Roman" panose="02020603050405020304" pitchFamily="18" charset="0"/>
            </a:endParaRPr>
          </a:p>
          <a:p>
            <a:r>
              <a:rPr lang="de-DE" sz="1800" kern="100" dirty="0">
                <a:ea typeface="Times New Roman" panose="02020603050405020304" pitchFamily="18" charset="0"/>
              </a:rPr>
              <a:t>Me</a:t>
            </a:r>
            <a:r>
              <a:rPr lang="de-DE" sz="1800" kern="100" dirty="0">
                <a:effectLst/>
                <a:latin typeface="Arial" panose="020B0604020202020204" pitchFamily="34" charset="0"/>
                <a:ea typeface="Times New Roman" panose="02020603050405020304" pitchFamily="18" charset="0"/>
              </a:rPr>
              <a:t>nschen mit herausforderndem Verhalten können auf Videobotschaften mit Interesse, Lachen und Aufmerksamkeit reagieren. Die Videobotschaft kann beruhigend oder motivierend wirken. Gerade Handlungsaufforderungen animieren zum aktiven Mitmachen oder können pflegeverweigerndes Verhalten verringern. Selbstverständlich kann auch ablehnend oder mit geringem Interesse reagiert werden. </a:t>
            </a:r>
          </a:p>
          <a:p>
            <a:endParaRPr lang="de-DE" dirty="0"/>
          </a:p>
        </p:txBody>
      </p:sp>
    </p:spTree>
    <p:extLst>
      <p:ext uri="{BB962C8B-B14F-4D97-AF65-F5344CB8AC3E}">
        <p14:creationId xmlns:p14="http://schemas.microsoft.com/office/powerpoint/2010/main" val="1499056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611C-635A-BA16-B569-B93113E02C8D}"/>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256F8B38-AE18-FF55-1833-20953538A849}"/>
              </a:ext>
            </a:extLst>
          </p:cNvPr>
          <p:cNvSpPr>
            <a:spLocks noGrp="1"/>
          </p:cNvSpPr>
          <p:nvPr>
            <p:ph type="body" idx="1"/>
          </p:nvPr>
        </p:nvSpPr>
        <p:spPr>
          <a:xfrm>
            <a:off x="522723" y="2735114"/>
            <a:ext cx="4869069" cy="639762"/>
          </a:xfrm>
        </p:spPr>
        <p:txBody>
          <a:bodyPr>
            <a:normAutofit fontScale="25000" lnSpcReduction="20000"/>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342900" indent="-342900">
              <a:buFont typeface="Arial" panose="020B0604020202020204" pitchFamily="34" charset="0"/>
              <a:buChar char="•"/>
            </a:pPr>
            <a:r>
              <a:rPr lang="de-DE" sz="12800" dirty="0"/>
              <a:t>Möchten Sie mehr dazu erfahren? </a:t>
            </a:r>
          </a:p>
          <a:p>
            <a:pPr marL="342900" indent="-342900">
              <a:buFont typeface="Arial" panose="020B0604020202020204" pitchFamily="34" charset="0"/>
              <a:buChar char="•"/>
            </a:pPr>
            <a:endParaRPr lang="de-DE" sz="12800" dirty="0"/>
          </a:p>
          <a:p>
            <a:pPr marL="342900" indent="-342900">
              <a:buFont typeface="Arial" panose="020B0604020202020204" pitchFamily="34" charset="0"/>
              <a:buChar char="•"/>
            </a:pPr>
            <a:r>
              <a:rPr lang="de-DE" sz="12800" dirty="0"/>
              <a:t>Wenden Sie sich gern an uns. </a:t>
            </a:r>
          </a:p>
        </p:txBody>
      </p:sp>
      <p:sp>
        <p:nvSpPr>
          <p:cNvPr id="6" name="Textplatzhalter 5">
            <a:extLst>
              <a:ext uri="{FF2B5EF4-FFF2-40B4-BE49-F238E27FC236}">
                <a16:creationId xmlns:a16="http://schemas.microsoft.com/office/drawing/2014/main" id="{915107A8-A1DB-7ECC-7077-527121C397C8}"/>
              </a:ext>
            </a:extLst>
          </p:cNvPr>
          <p:cNvSpPr>
            <a:spLocks noGrp="1"/>
          </p:cNvSpPr>
          <p:nvPr>
            <p:ph type="body" sz="quarter" idx="3"/>
          </p:nvPr>
        </p:nvSpPr>
        <p:spPr/>
        <p:txBody>
          <a:bodyPr/>
          <a:lstStyle/>
          <a:p>
            <a:endParaRPr lang="de-DE"/>
          </a:p>
        </p:txBody>
      </p:sp>
      <p:sp>
        <p:nvSpPr>
          <p:cNvPr id="8" name="Inhaltsplatzhalter 7">
            <a:extLst>
              <a:ext uri="{FF2B5EF4-FFF2-40B4-BE49-F238E27FC236}">
                <a16:creationId xmlns:a16="http://schemas.microsoft.com/office/drawing/2014/main" id="{A6522B99-38B5-3BBD-129E-C477F9A0C41D}"/>
              </a:ext>
            </a:extLst>
          </p:cNvPr>
          <p:cNvSpPr>
            <a:spLocks noGrp="1"/>
          </p:cNvSpPr>
          <p:nvPr>
            <p:ph sz="quarter" idx="4"/>
          </p:nvPr>
        </p:nvSpPr>
        <p:spPr/>
        <p:txBody>
          <a:bodyPr/>
          <a:lstStyle/>
          <a:p>
            <a:endParaRPr lang="de-DE"/>
          </a:p>
        </p:txBody>
      </p:sp>
      <p:sp>
        <p:nvSpPr>
          <p:cNvPr id="4" name="Textfeld 3">
            <a:extLst>
              <a:ext uri="{FF2B5EF4-FFF2-40B4-BE49-F238E27FC236}">
                <a16:creationId xmlns:a16="http://schemas.microsoft.com/office/drawing/2014/main" id="{866D5751-7727-0E89-96D3-7C4B5C264B06}"/>
              </a:ext>
            </a:extLst>
          </p:cNvPr>
          <p:cNvSpPr txBox="1"/>
          <p:nvPr/>
        </p:nvSpPr>
        <p:spPr>
          <a:xfrm>
            <a:off x="7146909" y="5595809"/>
            <a:ext cx="3384376" cy="253916"/>
          </a:xfrm>
          <a:prstGeom prst="rect">
            <a:avLst/>
          </a:prstGeom>
          <a:noFill/>
        </p:spPr>
        <p:txBody>
          <a:bodyPr wrap="square" rtlCol="0">
            <a:spAutoFit/>
          </a:bodyPr>
          <a:lstStyle/>
          <a:p>
            <a:r>
              <a:rPr lang="de-DE" sz="1050"/>
              <a:t>Bild: Demenz Support Stuttgart</a:t>
            </a:r>
          </a:p>
        </p:txBody>
      </p:sp>
      <p:pic>
        <p:nvPicPr>
          <p:cNvPr id="7" name="Grafik 6" descr="Ein Bild, das Person, Kleidung, Menschliches Gesicht, Wand enthält.&#10;&#10;Automatisch generierte Beschreibung">
            <a:extLst>
              <a:ext uri="{FF2B5EF4-FFF2-40B4-BE49-F238E27FC236}">
                <a16:creationId xmlns:a16="http://schemas.microsoft.com/office/drawing/2014/main" id="{DD01D648-E483-A906-70B0-B76E72711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739" y="1604010"/>
            <a:ext cx="5760720" cy="3649980"/>
          </a:xfrm>
          <a:prstGeom prst="rect">
            <a:avLst/>
          </a:prstGeom>
        </p:spPr>
      </p:pic>
    </p:spTree>
    <p:extLst>
      <p:ext uri="{BB962C8B-B14F-4D97-AF65-F5344CB8AC3E}">
        <p14:creationId xmlns:p14="http://schemas.microsoft.com/office/powerpoint/2010/main" val="197576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1E8EA-1FC7-0051-D249-42653582B6CD}"/>
              </a:ext>
            </a:extLst>
          </p:cNvPr>
          <p:cNvSpPr>
            <a:spLocks noGrp="1"/>
          </p:cNvSpPr>
          <p:nvPr>
            <p:ph type="title"/>
          </p:nvPr>
        </p:nvSpPr>
        <p:spPr>
          <a:xfrm>
            <a:off x="505135" y="503524"/>
            <a:ext cx="6718300" cy="576262"/>
          </a:xfrm>
        </p:spPr>
        <p:txBody>
          <a:bodyPr>
            <a:normAutofit fontScale="90000"/>
          </a:bodyPr>
          <a:lstStyle/>
          <a:p>
            <a:r>
              <a:rPr lang="de-DE" dirty="0"/>
              <a:t>Wir kommen auch gerne zu Ihnen ….</a:t>
            </a:r>
          </a:p>
        </p:txBody>
      </p:sp>
      <p:pic>
        <p:nvPicPr>
          <p:cNvPr id="1026" name="Picture 2">
            <a:extLst>
              <a:ext uri="{FF2B5EF4-FFF2-40B4-BE49-F238E27FC236}">
                <a16:creationId xmlns:a16="http://schemas.microsoft.com/office/drawing/2014/main" id="{A476B533-4D95-E62B-B017-B27C2B75C1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802" y="1243455"/>
            <a:ext cx="7122667" cy="449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a:extLst>
              <a:ext uri="{FF2B5EF4-FFF2-40B4-BE49-F238E27FC236}">
                <a16:creationId xmlns:a16="http://schemas.microsoft.com/office/drawing/2014/main" id="{7EAEA6DF-DD11-6AFC-416B-3D213CE649E9}"/>
              </a:ext>
            </a:extLst>
          </p:cNvPr>
          <p:cNvSpPr txBox="1">
            <a:spLocks/>
          </p:cNvSpPr>
          <p:nvPr/>
        </p:nvSpPr>
        <p:spPr bwMode="auto">
          <a:xfrm>
            <a:off x="3038142" y="5661149"/>
            <a:ext cx="7810479"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900" b="1">
                <a:solidFill>
                  <a:srgbClr val="D95121"/>
                </a:solidFill>
                <a:latin typeface="Arial" charset="0"/>
                <a:ea typeface="ＭＳ Ｐゴシック" pitchFamily="48" charset="-128"/>
              </a:defRPr>
            </a:lvl2pPr>
            <a:lvl3pPr algn="l" rtl="0" eaLnBrk="1" fontAlgn="base" hangingPunct="1">
              <a:spcBef>
                <a:spcPct val="0"/>
              </a:spcBef>
              <a:spcAft>
                <a:spcPct val="0"/>
              </a:spcAft>
              <a:defRPr sz="900" b="1">
                <a:solidFill>
                  <a:srgbClr val="D95121"/>
                </a:solidFill>
                <a:latin typeface="Arial" charset="0"/>
                <a:ea typeface="ＭＳ Ｐゴシック" pitchFamily="48" charset="-128"/>
              </a:defRPr>
            </a:lvl3pPr>
            <a:lvl4pPr algn="l" rtl="0" eaLnBrk="1" fontAlgn="base" hangingPunct="1">
              <a:spcBef>
                <a:spcPct val="0"/>
              </a:spcBef>
              <a:spcAft>
                <a:spcPct val="0"/>
              </a:spcAft>
              <a:defRPr sz="900" b="1">
                <a:solidFill>
                  <a:srgbClr val="D95121"/>
                </a:solidFill>
                <a:latin typeface="Arial" charset="0"/>
                <a:ea typeface="ＭＳ Ｐゴシック" pitchFamily="48" charset="-128"/>
              </a:defRPr>
            </a:lvl4pPr>
            <a:lvl5pPr algn="l" rtl="0" eaLnBrk="1" fontAlgn="base" hangingPunct="1">
              <a:spcBef>
                <a:spcPct val="0"/>
              </a:spcBef>
              <a:spcAft>
                <a:spcPct val="0"/>
              </a:spcAft>
              <a:defRPr sz="900" b="1">
                <a:solidFill>
                  <a:srgbClr val="D95121"/>
                </a:solidFill>
                <a:latin typeface="Arial" charset="0"/>
                <a:ea typeface="ＭＳ Ｐゴシック" pitchFamily="48" charset="-128"/>
              </a:defRPr>
            </a:lvl5pPr>
            <a:lvl6pPr marL="257175" algn="l" rtl="0" eaLnBrk="1" fontAlgn="base" hangingPunct="1">
              <a:spcBef>
                <a:spcPct val="0"/>
              </a:spcBef>
              <a:spcAft>
                <a:spcPct val="0"/>
              </a:spcAft>
              <a:defRPr sz="900" b="1">
                <a:solidFill>
                  <a:srgbClr val="D95121"/>
                </a:solidFill>
                <a:latin typeface="Arial" charset="0"/>
                <a:ea typeface="ＭＳ Ｐゴシック" pitchFamily="48" charset="-128"/>
              </a:defRPr>
            </a:lvl6pPr>
            <a:lvl7pPr marL="514350" algn="l" rtl="0" eaLnBrk="1" fontAlgn="base" hangingPunct="1">
              <a:spcBef>
                <a:spcPct val="0"/>
              </a:spcBef>
              <a:spcAft>
                <a:spcPct val="0"/>
              </a:spcAft>
              <a:defRPr sz="900" b="1">
                <a:solidFill>
                  <a:srgbClr val="D95121"/>
                </a:solidFill>
                <a:latin typeface="Arial" charset="0"/>
                <a:ea typeface="ＭＳ Ｐゴシック" pitchFamily="48" charset="-128"/>
              </a:defRPr>
            </a:lvl7pPr>
            <a:lvl8pPr marL="771525" algn="l" rtl="0" eaLnBrk="1" fontAlgn="base" hangingPunct="1">
              <a:spcBef>
                <a:spcPct val="0"/>
              </a:spcBef>
              <a:spcAft>
                <a:spcPct val="0"/>
              </a:spcAft>
              <a:defRPr sz="900" b="1">
                <a:solidFill>
                  <a:srgbClr val="D95121"/>
                </a:solidFill>
                <a:latin typeface="Arial" charset="0"/>
                <a:ea typeface="ＭＳ Ｐゴシック" pitchFamily="48" charset="-128"/>
              </a:defRPr>
            </a:lvl8pPr>
            <a:lvl9pPr marL="1028700" algn="l" rtl="0" eaLnBrk="1" fontAlgn="base" hangingPunct="1">
              <a:spcBef>
                <a:spcPct val="0"/>
              </a:spcBef>
              <a:spcAft>
                <a:spcPct val="0"/>
              </a:spcAft>
              <a:defRPr sz="900" b="1">
                <a:solidFill>
                  <a:srgbClr val="D95121"/>
                </a:solidFill>
                <a:latin typeface="Arial" charset="0"/>
                <a:ea typeface="ＭＳ Ｐゴシック" pitchFamily="48" charset="-128"/>
              </a:defRPr>
            </a:lvl9pPr>
          </a:lstStyle>
          <a:p>
            <a:r>
              <a:rPr lang="de-DE" kern="0"/>
              <a:t>… um Seminare/Begleitprozesse durchzuführen </a:t>
            </a:r>
          </a:p>
        </p:txBody>
      </p:sp>
    </p:spTree>
    <p:extLst>
      <p:ext uri="{BB962C8B-B14F-4D97-AF65-F5344CB8AC3E}">
        <p14:creationId xmlns:p14="http://schemas.microsoft.com/office/powerpoint/2010/main" val="397564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DC732B6-CFF6-D1A3-CDFA-0607658718DD}"/>
              </a:ext>
            </a:extLst>
          </p:cNvPr>
          <p:cNvSpPr>
            <a:spLocks noGrp="1"/>
          </p:cNvSpPr>
          <p:nvPr>
            <p:ph type="title"/>
          </p:nvPr>
        </p:nvSpPr>
        <p:spPr>
          <a:xfrm>
            <a:off x="407988" y="365125"/>
            <a:ext cx="10179801" cy="1325563"/>
          </a:xfrm>
        </p:spPr>
        <p:txBody>
          <a:bodyPr>
            <a:normAutofit/>
          </a:bodyPr>
          <a:lstStyle/>
          <a:p>
            <a:r>
              <a:rPr lang="de-DE" dirty="0"/>
              <a:t>Wie arbeite ich mit dem Methodenkoffer? </a:t>
            </a:r>
          </a:p>
        </p:txBody>
      </p:sp>
      <p:sp>
        <p:nvSpPr>
          <p:cNvPr id="3" name="Inhaltsplatzhalter 2">
            <a:extLst>
              <a:ext uri="{FF2B5EF4-FFF2-40B4-BE49-F238E27FC236}">
                <a16:creationId xmlns:a16="http://schemas.microsoft.com/office/drawing/2014/main" id="{63899081-42F5-4B5F-5325-DE76189CCFDC}"/>
              </a:ext>
            </a:extLst>
          </p:cNvPr>
          <p:cNvSpPr>
            <a:spLocks noGrp="1"/>
          </p:cNvSpPr>
          <p:nvPr>
            <p:ph idx="1"/>
          </p:nvPr>
        </p:nvSpPr>
        <p:spPr>
          <a:xfrm>
            <a:off x="407987" y="1516242"/>
            <a:ext cx="11376025" cy="4533924"/>
          </a:xfrm>
        </p:spPr>
        <p:txBody>
          <a:bodyPr>
            <a:normAutofit fontScale="77500" lnSpcReduction="20000"/>
          </a:bodyPr>
          <a:lstStyle/>
          <a:p>
            <a:pPr marL="0" indent="0">
              <a:lnSpc>
                <a:spcPct val="120000"/>
              </a:lnSpc>
              <a:buNone/>
            </a:pPr>
            <a:r>
              <a:rPr lang="de-DE" b="1" dirty="0"/>
              <a:t>Ziele: </a:t>
            </a:r>
          </a:p>
          <a:p>
            <a:pPr>
              <a:lnSpc>
                <a:spcPct val="120000"/>
              </a:lnSpc>
            </a:pPr>
            <a:r>
              <a:rPr lang="de-DE" dirty="0"/>
              <a:t>Der Methodenkoffer bietet für Sie eine breite Palette an, wenn Sie in Ihrer Organisation Videobotschaften als digitales Kommunikationsmedium zwischen Angehörigen, Mitarbeitenden und Menschen mit Demenz einsetzten möchten, um herausforderndes Verhalten von Menschen mit Demenz zu meistern. </a:t>
            </a:r>
          </a:p>
          <a:p>
            <a:pPr>
              <a:lnSpc>
                <a:spcPct val="120000"/>
              </a:lnSpc>
            </a:pPr>
            <a:r>
              <a:rPr lang="de-DE" dirty="0"/>
              <a:t>Sie erhalten mit dem Methodenkoffer eine komprimierte Anleitung zur Umsetzung.</a:t>
            </a:r>
          </a:p>
          <a:p>
            <a:pPr>
              <a:lnSpc>
                <a:spcPct val="120000"/>
              </a:lnSpc>
            </a:pPr>
            <a:r>
              <a:rPr lang="de-DE" dirty="0"/>
              <a:t>Sie erhalten mit dem Methodenkoffer eine komprimierte Anleitung, um Zu- und Angehörige und Mitarbeitende gewinnen zu können.  </a:t>
            </a:r>
          </a:p>
          <a:p>
            <a:pPr marL="0" indent="0">
              <a:lnSpc>
                <a:spcPct val="120000"/>
              </a:lnSpc>
              <a:buNone/>
            </a:pPr>
            <a:r>
              <a:rPr lang="de-DE" b="1" dirty="0"/>
              <a:t>Methode: </a:t>
            </a:r>
          </a:p>
          <a:p>
            <a:pPr>
              <a:lnSpc>
                <a:spcPct val="120000"/>
              </a:lnSpc>
            </a:pPr>
            <a:r>
              <a:rPr lang="de-DE" dirty="0"/>
              <a:t>Praxisnahe Anleitung – leicht verstehbar, überschaubarer Umfang </a:t>
            </a:r>
          </a:p>
          <a:p>
            <a:pPr>
              <a:lnSpc>
                <a:spcPct val="120000"/>
              </a:lnSpc>
            </a:pPr>
            <a:r>
              <a:rPr lang="de-DE" dirty="0"/>
              <a:t>Anleitungen als Fragen – und Antworten-Karten aufbereiten</a:t>
            </a:r>
          </a:p>
          <a:p>
            <a:pPr>
              <a:lnSpc>
                <a:spcPct val="120000"/>
              </a:lnSpc>
            </a:pPr>
            <a:r>
              <a:rPr lang="de-DE" dirty="0"/>
              <a:t>Einfache Sätze – Kurze Anleitungen – gut verständlich </a:t>
            </a:r>
          </a:p>
          <a:p>
            <a:endParaRPr lang="de-DE" dirty="0"/>
          </a:p>
          <a:p>
            <a:endParaRPr lang="de-DE" dirty="0"/>
          </a:p>
        </p:txBody>
      </p:sp>
    </p:spTree>
    <p:extLst>
      <p:ext uri="{BB962C8B-B14F-4D97-AF65-F5344CB8AC3E}">
        <p14:creationId xmlns:p14="http://schemas.microsoft.com/office/powerpoint/2010/main" val="369723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2F33AE6-08E6-DC11-E10E-087C41424505}"/>
              </a:ext>
            </a:extLst>
          </p:cNvPr>
          <p:cNvSpPr txBox="1"/>
          <p:nvPr/>
        </p:nvSpPr>
        <p:spPr>
          <a:xfrm>
            <a:off x="4798881" y="4344110"/>
            <a:ext cx="6935919" cy="2169825"/>
          </a:xfrm>
          <a:prstGeom prst="rect">
            <a:avLst/>
          </a:prstGeom>
          <a:solidFill>
            <a:schemeClr val="bg1"/>
          </a:solidFill>
        </p:spPr>
        <p:txBody>
          <a:bodyPr wrap="square">
            <a:spAutoFit/>
          </a:bodyPr>
          <a:lstStyle/>
          <a:p>
            <a:pPr marL="0" indent="0">
              <a:buNone/>
            </a:pPr>
            <a:r>
              <a:rPr lang="de-DE" sz="2000" b="1" dirty="0"/>
              <a:t>Dr. Anja Rutenkröger </a:t>
            </a:r>
          </a:p>
          <a:p>
            <a:pPr marL="0" indent="0">
              <a:spcBef>
                <a:spcPts val="600"/>
              </a:spcBef>
              <a:spcAft>
                <a:spcPts val="600"/>
              </a:spcAft>
              <a:buNone/>
            </a:pPr>
            <a:r>
              <a:rPr lang="de-DE" sz="2000" dirty="0">
                <a:hlinkClick r:id="rId3"/>
              </a:rPr>
              <a:t>a.rutenkroeger@demenz-support.de</a:t>
            </a:r>
            <a:endParaRPr lang="de-DE" sz="2000" dirty="0"/>
          </a:p>
          <a:p>
            <a:pPr marL="0" indent="0">
              <a:spcBef>
                <a:spcPts val="600"/>
              </a:spcBef>
              <a:spcAft>
                <a:spcPts val="600"/>
              </a:spcAft>
              <a:buNone/>
            </a:pPr>
            <a:endParaRPr lang="de-DE" sz="2000" dirty="0"/>
          </a:p>
          <a:p>
            <a:pPr marL="0" indent="0">
              <a:spcBef>
                <a:spcPts val="600"/>
              </a:spcBef>
              <a:spcAft>
                <a:spcPts val="600"/>
              </a:spcAft>
              <a:buNone/>
            </a:pPr>
            <a:r>
              <a:rPr lang="de-DE" sz="2000" b="1" dirty="0"/>
              <a:t>Renate Berner</a:t>
            </a:r>
          </a:p>
          <a:p>
            <a:pPr marL="0" indent="0">
              <a:spcBef>
                <a:spcPts val="600"/>
              </a:spcBef>
              <a:spcAft>
                <a:spcPts val="600"/>
              </a:spcAft>
              <a:buNone/>
            </a:pPr>
            <a:r>
              <a:rPr kumimoji="0" lang="de-DE" sz="2000" b="0" i="0" u="none" strike="noStrike" kern="0" cap="none" spc="0" normalizeH="0" baseline="0" noProof="0" dirty="0">
                <a:ln>
                  <a:noFill/>
                </a:ln>
                <a:solidFill>
                  <a:srgbClr val="000000"/>
                </a:solidFill>
                <a:effectLst/>
                <a:uLnTx/>
                <a:uFillTx/>
                <a:latin typeface="Arial"/>
                <a:ea typeface="ＭＳ Ｐゴシック"/>
                <a:cs typeface="+mn-cs"/>
                <a:hlinkClick r:id="rId4"/>
              </a:rPr>
              <a:t>r.berner@demenz-support.de</a:t>
            </a:r>
            <a:endParaRPr kumimoji="0" lang="de-DE" sz="20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2" name="Picture 2">
            <a:extLst>
              <a:ext uri="{FF2B5EF4-FFF2-40B4-BE49-F238E27FC236}">
                <a16:creationId xmlns:a16="http://schemas.microsoft.com/office/drawing/2014/main" id="{D5035CBD-AEEE-6706-F7B3-AC5166CDF0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938" t="30912" r="31732" b="30304"/>
          <a:stretch/>
        </p:blipFill>
        <p:spPr bwMode="auto">
          <a:xfrm>
            <a:off x="9742072" y="4710504"/>
            <a:ext cx="1383128" cy="143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99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EBA43-9C7A-70B5-EEC0-B78BC9851F57}"/>
              </a:ext>
            </a:extLst>
          </p:cNvPr>
          <p:cNvSpPr>
            <a:spLocks noGrp="1"/>
          </p:cNvSpPr>
          <p:nvPr>
            <p:ph type="title"/>
          </p:nvPr>
        </p:nvSpPr>
        <p:spPr/>
        <p:txBody>
          <a:bodyPr>
            <a:normAutofit/>
          </a:bodyPr>
          <a:lstStyle/>
          <a:p>
            <a:pPr marL="273685" indent="-273685">
              <a:lnSpc>
                <a:spcPct val="150000"/>
              </a:lnSpc>
              <a:spcBef>
                <a:spcPts val="2400"/>
              </a:spcBef>
              <a:spcAft>
                <a:spcPts val="300"/>
              </a:spcAft>
            </a:pPr>
            <a:r>
              <a:rPr lang="de-DE" sz="4000" b="1" kern="0" dirty="0">
                <a:effectLst/>
                <a:latin typeface="Arial" panose="020B0604020202020204" pitchFamily="34" charset="0"/>
                <a:ea typeface="Times New Roman" panose="02020603050405020304" pitchFamily="18" charset="0"/>
              </a:rPr>
              <a:t>Ist-Analyse: Fragen</a:t>
            </a:r>
            <a:endParaRPr lang="de-DE" dirty="0"/>
          </a:p>
        </p:txBody>
      </p:sp>
      <p:sp>
        <p:nvSpPr>
          <p:cNvPr id="3" name="Inhaltsplatzhalter 2">
            <a:extLst>
              <a:ext uri="{FF2B5EF4-FFF2-40B4-BE49-F238E27FC236}">
                <a16:creationId xmlns:a16="http://schemas.microsoft.com/office/drawing/2014/main" id="{6CA0A717-EF1E-9E8C-776E-64D81733BF26}"/>
              </a:ext>
            </a:extLst>
          </p:cNvPr>
          <p:cNvSpPr>
            <a:spLocks noGrp="1"/>
          </p:cNvSpPr>
          <p:nvPr>
            <p:ph idx="1"/>
          </p:nvPr>
        </p:nvSpPr>
        <p:spPr/>
        <p:txBody>
          <a:bodyPr/>
          <a:lstStyle/>
          <a:p>
            <a:pPr marL="342900" indent="-342900">
              <a:buFont typeface="+mj-lt"/>
              <a:buAutoNum type="arabicPeriod"/>
            </a:pPr>
            <a:r>
              <a:rPr lang="de-DE" sz="1800" kern="0" dirty="0">
                <a:effectLst/>
                <a:latin typeface="Arial" panose="020B0604020202020204" pitchFamily="34" charset="0"/>
                <a:ea typeface="Arial" panose="020B0604020202020204" pitchFamily="34" charset="0"/>
              </a:rPr>
              <a:t>Wenn Sie in fünf Jahren auf Ihren Projektstart zurückblicken…</a:t>
            </a:r>
            <a:br>
              <a:rPr lang="de-DE" sz="1800" kern="0" dirty="0">
                <a:effectLst/>
                <a:latin typeface="Arial" panose="020B0604020202020204" pitchFamily="34" charset="0"/>
                <a:ea typeface="Arial" panose="020B0604020202020204" pitchFamily="34" charset="0"/>
              </a:rPr>
            </a:br>
            <a:br>
              <a:rPr lang="de-DE" sz="1800" kern="0" dirty="0">
                <a:effectLst/>
                <a:latin typeface="Arial" panose="020B0604020202020204" pitchFamily="34" charset="0"/>
                <a:ea typeface="Arial" panose="020B0604020202020204" pitchFamily="34" charset="0"/>
              </a:rPr>
            </a:br>
            <a:r>
              <a:rPr lang="de-DE" sz="1800" kern="0" dirty="0">
                <a:effectLst/>
                <a:latin typeface="Arial" panose="020B0604020202020204" pitchFamily="34" charset="0"/>
                <a:ea typeface="Arial" panose="020B0604020202020204" pitchFamily="34" charset="0"/>
              </a:rPr>
              <a:t>Welche besten Ziele haben Sie mit der Einführung der Videobotschaften erreicht?</a:t>
            </a:r>
          </a:p>
          <a:p>
            <a:pPr marL="0" indent="0">
              <a:buNone/>
            </a:pPr>
            <a:endParaRPr lang="de-DE" sz="1800" kern="100" dirty="0">
              <a:effectLst/>
              <a:latin typeface="Arial" panose="020B0604020202020204" pitchFamily="34" charset="0"/>
              <a:ea typeface="Times New Roman" panose="02020603050405020304" pitchFamily="18" charset="0"/>
            </a:endParaRPr>
          </a:p>
          <a:p>
            <a:endParaRPr lang="de-DE" dirty="0"/>
          </a:p>
        </p:txBody>
      </p:sp>
    </p:spTree>
    <p:extLst>
      <p:ext uri="{BB962C8B-B14F-4D97-AF65-F5344CB8AC3E}">
        <p14:creationId xmlns:p14="http://schemas.microsoft.com/office/powerpoint/2010/main" val="132709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EE9F830-713C-670B-F9FB-518B6F82F6EB}"/>
              </a:ext>
            </a:extLst>
          </p:cNvPr>
          <p:cNvSpPr>
            <a:spLocks noGrp="1"/>
          </p:cNvSpPr>
          <p:nvPr>
            <p:ph type="title"/>
          </p:nvPr>
        </p:nvSpPr>
        <p:spPr>
          <a:xfrm>
            <a:off x="373613" y="227621"/>
            <a:ext cx="8567737" cy="1325563"/>
          </a:xfrm>
        </p:spPr>
        <p:txBody>
          <a:bodyPr/>
          <a:lstStyle/>
          <a:p>
            <a:r>
              <a:rPr lang="de-DE" dirty="0"/>
              <a:t>Ist-Analyse: Antworten</a:t>
            </a:r>
          </a:p>
        </p:txBody>
      </p:sp>
      <p:sp>
        <p:nvSpPr>
          <p:cNvPr id="5" name="Inhaltsplatzhalter 4">
            <a:extLst>
              <a:ext uri="{FF2B5EF4-FFF2-40B4-BE49-F238E27FC236}">
                <a16:creationId xmlns:a16="http://schemas.microsoft.com/office/drawing/2014/main" id="{96799078-20F3-3EF9-06C9-1093480284DD}"/>
              </a:ext>
            </a:extLst>
          </p:cNvPr>
          <p:cNvSpPr>
            <a:spLocks noGrp="1"/>
          </p:cNvSpPr>
          <p:nvPr>
            <p:ph idx="1"/>
          </p:nvPr>
        </p:nvSpPr>
        <p:spPr>
          <a:xfrm>
            <a:off x="192506" y="1419988"/>
            <a:ext cx="11447128" cy="4980811"/>
          </a:xfrm>
        </p:spPr>
        <p:txBody>
          <a:bodyPr>
            <a:normAutofit lnSpcReduction="10000"/>
          </a:bodyPr>
          <a:lstStyle/>
          <a:p>
            <a:pPr marL="0" lvl="0" indent="0" algn="just">
              <a:lnSpc>
                <a:spcPct val="150000"/>
              </a:lnSpc>
              <a:spcAft>
                <a:spcPts val="600"/>
              </a:spcAft>
              <a:buNone/>
            </a:pPr>
            <a:r>
              <a:rPr lang="de-DE" sz="2000" b="1" kern="0" dirty="0">
                <a:effectLst/>
                <a:latin typeface="Arial" panose="020B0604020202020204" pitchFamily="34" charset="0"/>
                <a:ea typeface="Arial" panose="020B0604020202020204" pitchFamily="34" charset="0"/>
              </a:rPr>
              <a:t>Visionen – rückblickend, 5 Jahre nach Projektstart</a:t>
            </a:r>
            <a:endParaRPr lang="de-DE" sz="2000" b="1"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Die Videobotschaften haben sich gut etabliert</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Angehörige sind motiviert, kreativ und ideenreich beim Erstellen der Botschaften</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Mitarbeitende haben einen vertieften Einblick in die individuellen Biografien gewonnen</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Bewohner:innen freuen sich über die Videobotschaften und möchten selbst etwas (ggfs. mit Unterstützung) erstellen und versenden</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Das partizipative – gemeinsames Erarbeiten von bedeutsamen Situationen/Themen (Herzensöffner und Handlungsaufforderungen) intensiviert das Miteinander von Angehörigen und Mitarbeitenden</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Wertschätzung zwischen Mitarbeitenden und Angehörigen ist gestärkt </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Bereits beim Einzug werden Angehörige über die Möglichkeit von Videobotschaften informiert und beteiligen sich rege</a:t>
            </a:r>
            <a:endParaRPr lang="de-DE" sz="1600" kern="100" dirty="0">
              <a:effectLst/>
              <a:latin typeface="Arial" panose="020B0604020202020204" pitchFamily="34" charset="0"/>
              <a:ea typeface="Times New Roman" panose="02020603050405020304" pitchFamily="18" charset="0"/>
            </a:endParaRPr>
          </a:p>
          <a:p>
            <a:pPr marL="742950" lvl="1" indent="-285750" algn="just">
              <a:lnSpc>
                <a:spcPct val="150000"/>
              </a:lnSpc>
              <a:buClrTx/>
              <a:buFont typeface="Symbol" panose="05050102010706020507" pitchFamily="18" charset="2"/>
              <a:buChar char=""/>
            </a:pPr>
            <a:r>
              <a:rPr lang="de-DE" sz="1600" kern="0" dirty="0">
                <a:effectLst/>
                <a:latin typeface="Arial" panose="020B0604020202020204" pitchFamily="34" charset="0"/>
                <a:ea typeface="Arial" panose="020B0604020202020204" pitchFamily="34" charset="0"/>
              </a:rPr>
              <a:t>Feedback im Alltag zwischen Mitarbeitenden und Angehörigen erhöht die Zufriedenheit </a:t>
            </a:r>
            <a:endParaRPr lang="de-DE" sz="1600" kern="100" dirty="0">
              <a:effectLst/>
              <a:latin typeface="Arial" panose="020B0604020202020204" pitchFamily="34" charset="0"/>
              <a:ea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15318197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7EF2-6BCD-BA15-C91A-D5209246E7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FF7D27-129E-C8DC-E10A-4B8784D1F968}"/>
              </a:ext>
            </a:extLst>
          </p:cNvPr>
          <p:cNvSpPr>
            <a:spLocks noGrp="1"/>
          </p:cNvSpPr>
          <p:nvPr>
            <p:ph type="title"/>
          </p:nvPr>
        </p:nvSpPr>
        <p:spPr/>
        <p:txBody>
          <a:bodyPr>
            <a:normAutofit/>
          </a:bodyPr>
          <a:lstStyle/>
          <a:p>
            <a:pPr marL="273685" indent="-273685">
              <a:lnSpc>
                <a:spcPct val="150000"/>
              </a:lnSpc>
              <a:spcBef>
                <a:spcPts val="2400"/>
              </a:spcBef>
              <a:spcAft>
                <a:spcPts val="300"/>
              </a:spcAft>
            </a:pPr>
            <a:r>
              <a:rPr lang="de-DE" sz="4000" b="1" kern="0" dirty="0">
                <a:effectLst/>
                <a:latin typeface="Arial" panose="020B0604020202020204" pitchFamily="34" charset="0"/>
                <a:ea typeface="Times New Roman" panose="02020603050405020304" pitchFamily="18" charset="0"/>
              </a:rPr>
              <a:t>Ist-Analyse: Fragen</a:t>
            </a:r>
            <a:endParaRPr lang="de-DE" dirty="0"/>
          </a:p>
        </p:txBody>
      </p:sp>
      <p:sp>
        <p:nvSpPr>
          <p:cNvPr id="3" name="Inhaltsplatzhalter 2">
            <a:extLst>
              <a:ext uri="{FF2B5EF4-FFF2-40B4-BE49-F238E27FC236}">
                <a16:creationId xmlns:a16="http://schemas.microsoft.com/office/drawing/2014/main" id="{7BE5358D-9E69-04EC-E166-05FFC590A66B}"/>
              </a:ext>
            </a:extLst>
          </p:cNvPr>
          <p:cNvSpPr>
            <a:spLocks noGrp="1"/>
          </p:cNvSpPr>
          <p:nvPr>
            <p:ph idx="1"/>
          </p:nvPr>
        </p:nvSpPr>
        <p:spPr/>
        <p:txBody>
          <a:bodyPr/>
          <a:lstStyle/>
          <a:p>
            <a:pPr marL="0" indent="0">
              <a:buNone/>
            </a:pPr>
            <a:endParaRPr lang="de-DE" sz="1800" kern="100" dirty="0">
              <a:effectLst/>
              <a:latin typeface="Arial" panose="020B0604020202020204" pitchFamily="34" charset="0"/>
              <a:ea typeface="Times New Roman" panose="02020603050405020304" pitchFamily="18" charset="0"/>
            </a:endParaRPr>
          </a:p>
          <a:p>
            <a:r>
              <a:rPr lang="de-DE" dirty="0"/>
              <a:t>2.	Ist eine stabile W-Lan Verbindung vorhanden? </a:t>
            </a:r>
          </a:p>
          <a:p>
            <a:r>
              <a:rPr lang="de-DE" dirty="0"/>
              <a:t>3.	Wenn nein, welche flexiblen Lösungen könnten Sie zeitnah umsetzen? </a:t>
            </a:r>
          </a:p>
          <a:p>
            <a:pPr marL="0" indent="0">
              <a:buNone/>
            </a:pPr>
            <a:endParaRPr lang="de-DE" dirty="0"/>
          </a:p>
        </p:txBody>
      </p:sp>
      <p:pic>
        <p:nvPicPr>
          <p:cNvPr id="4" name="Grafik 3">
            <a:extLst>
              <a:ext uri="{FF2B5EF4-FFF2-40B4-BE49-F238E27FC236}">
                <a16:creationId xmlns:a16="http://schemas.microsoft.com/office/drawing/2014/main" id="{8C8BC730-0C58-74DF-D0B0-43E483795181}"/>
              </a:ext>
            </a:extLst>
          </p:cNvPr>
          <p:cNvPicPr>
            <a:picLocks noChangeAspect="1"/>
          </p:cNvPicPr>
          <p:nvPr/>
        </p:nvPicPr>
        <p:blipFill>
          <a:blip r:embed="rId2"/>
          <a:stretch>
            <a:fillRect/>
          </a:stretch>
        </p:blipFill>
        <p:spPr>
          <a:xfrm>
            <a:off x="7088318" y="3509342"/>
            <a:ext cx="3292670" cy="3045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292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FAF2-E8E0-F049-0249-37264998FD5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7603EFE-55E1-6B18-7C0F-9C3BE383646B}"/>
              </a:ext>
            </a:extLst>
          </p:cNvPr>
          <p:cNvSpPr>
            <a:spLocks noGrp="1"/>
          </p:cNvSpPr>
          <p:nvPr>
            <p:ph type="title"/>
          </p:nvPr>
        </p:nvSpPr>
        <p:spPr>
          <a:xfrm>
            <a:off x="373613" y="227621"/>
            <a:ext cx="8567737" cy="1325563"/>
          </a:xfrm>
        </p:spPr>
        <p:txBody>
          <a:bodyPr/>
          <a:lstStyle/>
          <a:p>
            <a:r>
              <a:rPr lang="de-DE" dirty="0"/>
              <a:t>Ist-Analyse: Antworten </a:t>
            </a:r>
          </a:p>
        </p:txBody>
      </p:sp>
      <p:sp>
        <p:nvSpPr>
          <p:cNvPr id="5" name="Inhaltsplatzhalter 4">
            <a:extLst>
              <a:ext uri="{FF2B5EF4-FFF2-40B4-BE49-F238E27FC236}">
                <a16:creationId xmlns:a16="http://schemas.microsoft.com/office/drawing/2014/main" id="{D2E1008C-CC90-7897-2CEA-3FAC6DD78A6E}"/>
              </a:ext>
            </a:extLst>
          </p:cNvPr>
          <p:cNvSpPr>
            <a:spLocks noGrp="1"/>
          </p:cNvSpPr>
          <p:nvPr>
            <p:ph idx="1"/>
          </p:nvPr>
        </p:nvSpPr>
        <p:spPr>
          <a:xfrm>
            <a:off x="192506" y="1419988"/>
            <a:ext cx="11447128" cy="4980811"/>
          </a:xfrm>
        </p:spPr>
        <p:txBody>
          <a:bodyPr>
            <a:normAutofit/>
          </a:bodyPr>
          <a:lstStyle/>
          <a:p>
            <a:pPr marL="342900" lvl="0" indent="-342900" algn="just">
              <a:lnSpc>
                <a:spcPct val="150000"/>
              </a:lnSpc>
              <a:spcAft>
                <a:spcPts val="600"/>
              </a:spcAft>
              <a:buFont typeface="+mj-lt"/>
              <a:buAutoNum type="arabicPeriod"/>
            </a:pPr>
            <a:r>
              <a:rPr lang="de-DE" sz="2400" kern="0" dirty="0">
                <a:effectLst/>
                <a:latin typeface="Arial" panose="020B0604020202020204" pitchFamily="34" charset="0"/>
                <a:ea typeface="Arial" panose="020B0604020202020204" pitchFamily="34" charset="0"/>
              </a:rPr>
              <a:t>Wenn ein stabiles W-Lan vorhanden ist, ist dies eine gute Start-Voraussetzung.</a:t>
            </a:r>
            <a:endParaRPr lang="de-DE" sz="2800" kern="100" dirty="0">
              <a:effectLst/>
              <a:latin typeface="Arial" panose="020B0604020202020204" pitchFamily="34" charset="0"/>
              <a:ea typeface="Times New Roman" panose="02020603050405020304" pitchFamily="18" charset="0"/>
            </a:endParaRPr>
          </a:p>
          <a:p>
            <a:pPr marL="342900" lvl="0" indent="-342900" algn="just">
              <a:lnSpc>
                <a:spcPct val="150000"/>
              </a:lnSpc>
              <a:buFont typeface="+mj-lt"/>
              <a:buAutoNum type="arabicPeriod"/>
            </a:pPr>
            <a:r>
              <a:rPr lang="de-DE" sz="2400" kern="0" dirty="0">
                <a:effectLst/>
                <a:latin typeface="Arial" panose="020B0604020202020204" pitchFamily="34" charset="0"/>
                <a:ea typeface="Arial" panose="020B0604020202020204" pitchFamily="34" charset="0"/>
              </a:rPr>
              <a:t>Wenn kein stabiles W-Lan vorhanden ist, wäre ein mobiler Hotspot, ein W-Lan-Verstärker an zentraler Stelle (z.B. im Aufenthaltsbereich, in der Wohnküche oder an zentralen Orten in der Organisation) eine kostengünstige und wenig zeitintensive Lösung. Grundsätzlich gilt sicherlich, wenn Sie zukunftsfest aufgestellt sein möchten, ist die Investition ins stabile W-Lan, ein lohnender und zukunftsweisender Weg. </a:t>
            </a:r>
            <a:endParaRPr lang="de-DE" sz="2800" kern="100" dirty="0">
              <a:effectLst/>
              <a:latin typeface="Arial" panose="020B0604020202020204" pitchFamily="34" charset="0"/>
              <a:ea typeface="Times New Roman" panose="02020603050405020304" pitchFamily="18" charset="0"/>
            </a:endParaRPr>
          </a:p>
          <a:p>
            <a:pPr marL="0" lvl="0" indent="0" algn="just">
              <a:lnSpc>
                <a:spcPct val="150000"/>
              </a:lnSpc>
              <a:spcAft>
                <a:spcPts val="600"/>
              </a:spcAft>
              <a:buNone/>
            </a:pPr>
            <a:endParaRPr lang="de-DE" dirty="0"/>
          </a:p>
        </p:txBody>
      </p:sp>
    </p:spTree>
    <p:extLst>
      <p:ext uri="{BB962C8B-B14F-4D97-AF65-F5344CB8AC3E}">
        <p14:creationId xmlns:p14="http://schemas.microsoft.com/office/powerpoint/2010/main" val="19221084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7802D-7B3C-B0AC-1B5E-9470CD9486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5045EE-0326-E98B-93DD-EE51EE397EB9}"/>
              </a:ext>
            </a:extLst>
          </p:cNvPr>
          <p:cNvSpPr>
            <a:spLocks noGrp="1"/>
          </p:cNvSpPr>
          <p:nvPr>
            <p:ph type="title"/>
          </p:nvPr>
        </p:nvSpPr>
        <p:spPr/>
        <p:txBody>
          <a:bodyPr>
            <a:normAutofit/>
          </a:bodyPr>
          <a:lstStyle/>
          <a:p>
            <a:pPr marL="273685" indent="-273685">
              <a:lnSpc>
                <a:spcPct val="150000"/>
              </a:lnSpc>
              <a:spcBef>
                <a:spcPts val="2400"/>
              </a:spcBef>
              <a:spcAft>
                <a:spcPts val="300"/>
              </a:spcAft>
            </a:pPr>
            <a:r>
              <a:rPr lang="de-DE" sz="4000" b="1" kern="0" dirty="0">
                <a:effectLst/>
                <a:latin typeface="Arial" panose="020B0604020202020204" pitchFamily="34" charset="0"/>
                <a:ea typeface="Times New Roman" panose="02020603050405020304" pitchFamily="18" charset="0"/>
              </a:rPr>
              <a:t>Ist-Analyse: Fragen</a:t>
            </a:r>
            <a:endParaRPr lang="de-DE" dirty="0"/>
          </a:p>
        </p:txBody>
      </p:sp>
      <p:sp>
        <p:nvSpPr>
          <p:cNvPr id="3" name="Inhaltsplatzhalter 2">
            <a:extLst>
              <a:ext uri="{FF2B5EF4-FFF2-40B4-BE49-F238E27FC236}">
                <a16:creationId xmlns:a16="http://schemas.microsoft.com/office/drawing/2014/main" id="{30E0E890-D86B-82F6-8E6C-0386862BDE9D}"/>
              </a:ext>
            </a:extLst>
          </p:cNvPr>
          <p:cNvSpPr>
            <a:spLocks noGrp="1"/>
          </p:cNvSpPr>
          <p:nvPr>
            <p:ph idx="1"/>
          </p:nvPr>
        </p:nvSpPr>
        <p:spPr/>
        <p:txBody>
          <a:bodyPr/>
          <a:lstStyle/>
          <a:p>
            <a:pPr marL="342900" indent="-342900">
              <a:buFont typeface="+mj-lt"/>
              <a:buAutoNum type="arabicPeriod"/>
            </a:pPr>
            <a:endParaRPr lang="de-DE" sz="1800" kern="0" dirty="0">
              <a:effectLst/>
              <a:latin typeface="Arial" panose="020B0604020202020204" pitchFamily="34" charset="0"/>
              <a:ea typeface="Arial" panose="020B0604020202020204" pitchFamily="34" charset="0"/>
            </a:endParaRPr>
          </a:p>
          <a:p>
            <a:pPr marL="342900" lvl="0" indent="-342900" algn="just">
              <a:lnSpc>
                <a:spcPct val="150000"/>
              </a:lnSpc>
              <a:spcAft>
                <a:spcPts val="600"/>
              </a:spcAft>
              <a:buFont typeface="+mj-lt"/>
              <a:buAutoNum type="arabicPeriod"/>
            </a:pPr>
            <a:r>
              <a:rPr lang="de-DE" sz="1800" kern="0" dirty="0">
                <a:effectLst/>
                <a:latin typeface="Arial" panose="020B0604020202020204" pitchFamily="34" charset="0"/>
                <a:ea typeface="Arial" panose="020B0604020202020204" pitchFamily="34" charset="0"/>
              </a:rPr>
              <a:t>Nutzen Sie bereits eine datenschutzkonforme Kommunikations-App? </a:t>
            </a:r>
            <a:endParaRPr lang="de-DE" sz="1800" kern="100" dirty="0">
              <a:effectLst/>
              <a:latin typeface="Arial" panose="020B0604020202020204" pitchFamily="34" charset="0"/>
              <a:ea typeface="Times New Roman" panose="02020603050405020304" pitchFamily="18" charset="0"/>
            </a:endParaRPr>
          </a:p>
          <a:p>
            <a:pPr marL="342900" lvl="0" indent="-342900" algn="just">
              <a:lnSpc>
                <a:spcPct val="150000"/>
              </a:lnSpc>
              <a:buFont typeface="+mj-lt"/>
              <a:buAutoNum type="arabicPeriod"/>
            </a:pPr>
            <a:r>
              <a:rPr lang="de-DE" sz="1800" kern="0" dirty="0">
                <a:effectLst/>
                <a:latin typeface="Arial" panose="020B0604020202020204" pitchFamily="34" charset="0"/>
                <a:ea typeface="Arial" panose="020B0604020202020204" pitchFamily="34" charset="0"/>
              </a:rPr>
              <a:t>Welche datenschutzkonformen Kommunikations-Apps sind Ihnen bekannt? </a:t>
            </a:r>
            <a:endParaRPr lang="de-DE" sz="1800" kern="100" dirty="0">
              <a:effectLst/>
              <a:latin typeface="Arial" panose="020B0604020202020204" pitchFamily="34" charset="0"/>
              <a:ea typeface="Times New Roman" panose="02020603050405020304" pitchFamily="18" charset="0"/>
            </a:endParaRPr>
          </a:p>
          <a:p>
            <a:pPr marL="0" indent="0">
              <a:buNone/>
            </a:pPr>
            <a:endParaRPr lang="de-DE" sz="1800" kern="100" dirty="0">
              <a:effectLst/>
              <a:latin typeface="Arial" panose="020B0604020202020204" pitchFamily="34" charset="0"/>
              <a:ea typeface="Times New Roman" panose="02020603050405020304" pitchFamily="18" charset="0"/>
            </a:endParaRPr>
          </a:p>
          <a:p>
            <a:endParaRPr lang="de-DE" dirty="0"/>
          </a:p>
        </p:txBody>
      </p:sp>
      <p:pic>
        <p:nvPicPr>
          <p:cNvPr id="4" name="Grafik 3">
            <a:extLst>
              <a:ext uri="{FF2B5EF4-FFF2-40B4-BE49-F238E27FC236}">
                <a16:creationId xmlns:a16="http://schemas.microsoft.com/office/drawing/2014/main" id="{52DBC8C6-0834-50E3-22BC-9C4600183547}"/>
              </a:ext>
            </a:extLst>
          </p:cNvPr>
          <p:cNvPicPr>
            <a:picLocks noChangeAspect="1"/>
          </p:cNvPicPr>
          <p:nvPr/>
        </p:nvPicPr>
        <p:blipFill>
          <a:blip r:embed="rId2"/>
          <a:stretch>
            <a:fillRect/>
          </a:stretch>
        </p:blipFill>
        <p:spPr>
          <a:xfrm>
            <a:off x="8316685" y="3414611"/>
            <a:ext cx="3328191" cy="3078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317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79E2-CD97-B5D4-DDE5-358B18CE731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49EA75C-9A7E-016A-D64B-A4C7D57D5B59}"/>
              </a:ext>
            </a:extLst>
          </p:cNvPr>
          <p:cNvSpPr>
            <a:spLocks noGrp="1"/>
          </p:cNvSpPr>
          <p:nvPr>
            <p:ph type="title"/>
          </p:nvPr>
        </p:nvSpPr>
        <p:spPr>
          <a:xfrm>
            <a:off x="373613" y="227621"/>
            <a:ext cx="8567737" cy="1325563"/>
          </a:xfrm>
        </p:spPr>
        <p:txBody>
          <a:bodyPr/>
          <a:lstStyle/>
          <a:p>
            <a:r>
              <a:rPr lang="de-DE" dirty="0"/>
              <a:t>Ist-Analyse: Antworten</a:t>
            </a:r>
          </a:p>
        </p:txBody>
      </p:sp>
      <p:sp>
        <p:nvSpPr>
          <p:cNvPr id="5" name="Inhaltsplatzhalter 4">
            <a:extLst>
              <a:ext uri="{FF2B5EF4-FFF2-40B4-BE49-F238E27FC236}">
                <a16:creationId xmlns:a16="http://schemas.microsoft.com/office/drawing/2014/main" id="{D0B3F7FD-37B5-A3E9-3DB3-64A97FF67EF2}"/>
              </a:ext>
            </a:extLst>
          </p:cNvPr>
          <p:cNvSpPr>
            <a:spLocks noGrp="1"/>
          </p:cNvSpPr>
          <p:nvPr>
            <p:ph idx="1"/>
          </p:nvPr>
        </p:nvSpPr>
        <p:spPr>
          <a:xfrm>
            <a:off x="192506" y="1419988"/>
            <a:ext cx="11447128" cy="4980811"/>
          </a:xfrm>
        </p:spPr>
        <p:txBody>
          <a:bodyPr>
            <a:normAutofit/>
          </a:bodyPr>
          <a:lstStyle/>
          <a:p>
            <a:pPr marL="342900" lvl="0" indent="-342900" algn="just">
              <a:lnSpc>
                <a:spcPct val="150000"/>
              </a:lnSpc>
              <a:spcAft>
                <a:spcPts val="600"/>
              </a:spcAft>
              <a:buFont typeface="+mj-lt"/>
              <a:buAutoNum type="arabicPeriod"/>
            </a:pPr>
            <a:r>
              <a:rPr lang="de-DE" sz="2400" kern="0" dirty="0">
                <a:effectLst/>
                <a:latin typeface="Arial" panose="020B0604020202020204" pitchFamily="34" charset="0"/>
                <a:ea typeface="Arial" panose="020B0604020202020204" pitchFamily="34" charset="0"/>
              </a:rPr>
              <a:t>Wenn Sie bereits eine Kommunikations-App nutzen, prüfen Sie, ob die Möglichkeit besteht, Videos datenschutzkonform zu senden und personenbezogen zu empfangen? </a:t>
            </a:r>
            <a:endParaRPr lang="de-DE" sz="2800" kern="100" dirty="0">
              <a:effectLst/>
              <a:latin typeface="Arial" panose="020B0604020202020204" pitchFamily="34" charset="0"/>
              <a:ea typeface="Times New Roman" panose="02020603050405020304" pitchFamily="18" charset="0"/>
            </a:endParaRPr>
          </a:p>
          <a:p>
            <a:pPr marL="342900" lvl="0" indent="-342900" algn="just">
              <a:lnSpc>
                <a:spcPct val="150000"/>
              </a:lnSpc>
              <a:buFont typeface="+mj-lt"/>
              <a:buAutoNum type="arabicPeriod"/>
            </a:pPr>
            <a:r>
              <a:rPr lang="de-DE" sz="2400" kern="0" dirty="0">
                <a:effectLst/>
                <a:latin typeface="Arial" panose="020B0604020202020204" pitchFamily="34" charset="0"/>
                <a:ea typeface="Arial" panose="020B0604020202020204" pitchFamily="34" charset="0"/>
              </a:rPr>
              <a:t>Die myo-App (</a:t>
            </a:r>
            <a:r>
              <a:rPr lang="de-DE" sz="2400" u="sng" kern="0" dirty="0">
                <a:solidFill>
                  <a:srgbClr val="0000FF"/>
                </a:solidFill>
                <a:effectLst/>
                <a:latin typeface="Arial" panose="020B0604020202020204" pitchFamily="34" charset="0"/>
                <a:ea typeface="Arial" panose="020B0604020202020204" pitchFamily="34" charset="0"/>
                <a:hlinkClick r:id="rId2"/>
              </a:rPr>
              <a:t>www.myo.de</a:t>
            </a:r>
            <a:r>
              <a:rPr lang="de-DE" sz="2400" kern="0" dirty="0">
                <a:effectLst/>
                <a:latin typeface="Arial" panose="020B0604020202020204" pitchFamily="34" charset="0"/>
                <a:ea typeface="Arial" panose="020B0604020202020204" pitchFamily="34" charset="0"/>
              </a:rPr>
              <a:t>) ist eine datenschutzkonforme Kommunikations-App, mit der im Rahmen der Studie (Berner, Rutenkröger 2024) gute Erfahrungen gemacht werden. </a:t>
            </a:r>
            <a:endParaRPr lang="de-DE" sz="2800" kern="100" dirty="0">
              <a:effectLst/>
              <a:latin typeface="Arial" panose="020B0604020202020204" pitchFamily="34" charset="0"/>
              <a:ea typeface="Times New Roman" panose="02020603050405020304" pitchFamily="18" charset="0"/>
            </a:endParaRPr>
          </a:p>
          <a:p>
            <a:pPr marL="0" lvl="0" indent="0" algn="just">
              <a:lnSpc>
                <a:spcPct val="150000"/>
              </a:lnSpc>
              <a:spcAft>
                <a:spcPts val="600"/>
              </a:spcAft>
              <a:buNone/>
            </a:pPr>
            <a:endParaRPr lang="de-DE" dirty="0"/>
          </a:p>
        </p:txBody>
      </p:sp>
    </p:spTree>
    <p:extLst>
      <p:ext uri="{BB962C8B-B14F-4D97-AF65-F5344CB8AC3E}">
        <p14:creationId xmlns:p14="http://schemas.microsoft.com/office/powerpoint/2010/main" val="41536451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a:themeElements>
    <a:clrScheme name="DESS-Farben">
      <a:dk1>
        <a:srgbClr val="000000"/>
      </a:dk1>
      <a:lt1>
        <a:srgbClr val="FFFFFF"/>
      </a:lt1>
      <a:dk2>
        <a:srgbClr val="000000"/>
      </a:dk2>
      <a:lt2>
        <a:srgbClr val="808080"/>
      </a:lt2>
      <a:accent1>
        <a:srgbClr val="4682B4"/>
      </a:accent1>
      <a:accent2>
        <a:srgbClr val="AFC761"/>
      </a:accent2>
      <a:accent3>
        <a:srgbClr val="CE612B"/>
      </a:accent3>
      <a:accent4>
        <a:srgbClr val="C8C8C8"/>
      </a:accent4>
      <a:accent5>
        <a:srgbClr val="FFCB05"/>
      </a:accent5>
      <a:accent6>
        <a:srgbClr val="FFFAE1"/>
      </a:accent6>
      <a:hlink>
        <a:srgbClr val="4682B4"/>
      </a:hlink>
      <a:folHlink>
        <a:srgbClr val="CE612B"/>
      </a:folHlink>
    </a:clrScheme>
    <a:fontScheme name="DES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solidFill>
            <a:schemeClr val="accent5"/>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2504</Words>
  <Application>Microsoft Office PowerPoint</Application>
  <PresentationFormat>Breitbild</PresentationFormat>
  <Paragraphs>206</Paragraphs>
  <Slides>30</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Aptos</vt:lpstr>
      <vt:lpstr>Arial</vt:lpstr>
      <vt:lpstr>Symbol</vt:lpstr>
      <vt:lpstr>Times New Roman</vt:lpstr>
      <vt:lpstr>Wingdings</vt:lpstr>
      <vt:lpstr>Office</vt:lpstr>
      <vt:lpstr>Methodenkoffer - Videobotschaften</vt:lpstr>
      <vt:lpstr>Wie arbeite ich mit dem Methodenkoffer? </vt:lpstr>
      <vt:lpstr>Wie arbeite ich mit dem Methodenkoffer? </vt:lpstr>
      <vt:lpstr>Ist-Analyse: Fragen</vt:lpstr>
      <vt:lpstr>Ist-Analyse: Antworten</vt:lpstr>
      <vt:lpstr>Ist-Analyse: Fragen</vt:lpstr>
      <vt:lpstr>Ist-Analyse: Antworten </vt:lpstr>
      <vt:lpstr>Ist-Analyse: Fragen</vt:lpstr>
      <vt:lpstr>Ist-Analyse: Antworten</vt:lpstr>
      <vt:lpstr>Ist-Analyse: Fragen</vt:lpstr>
      <vt:lpstr>Ist-Analyse: Antworten</vt:lpstr>
      <vt:lpstr>Videobotschaften entwickeln: Fragen   </vt:lpstr>
      <vt:lpstr>Videobotschaften entwickeln: Antworten</vt:lpstr>
      <vt:lpstr>  Videobotschaften entwickeln – Fragen?   </vt:lpstr>
      <vt:lpstr>Inhalte für Handlungsaufforderungen: Antworten</vt:lpstr>
      <vt:lpstr>  Videobotschaften entwickeln – Fragen?   </vt:lpstr>
      <vt:lpstr>Videobotschaften entwickeln - Weitere Tipps</vt:lpstr>
      <vt:lpstr>   Was ist beim Zeigen zu beachten?    </vt:lpstr>
      <vt:lpstr>Zeigen der Videobotschaften: Antworten  </vt:lpstr>
      <vt:lpstr>    Was motiviert zur aktiven Teilnahme?    </vt:lpstr>
      <vt:lpstr>Antwort: Zur aktiven Teilnahme gewinnen ….  </vt:lpstr>
      <vt:lpstr>Was motiviert zur Teilnahme</vt:lpstr>
      <vt:lpstr>Antwort: Angehörige motiviert zur Teilnahme, …..</vt:lpstr>
      <vt:lpstr>Was motiviert zur Teilnahme</vt:lpstr>
      <vt:lpstr>Antwort: Mitarbeitende motiviert zur Teilnahme…..</vt:lpstr>
      <vt:lpstr>Was motiviert zur Teilnahme</vt:lpstr>
      <vt:lpstr>Feedback und Reaktionen</vt:lpstr>
      <vt:lpstr>PowerPoint-Präsentation</vt:lpstr>
      <vt:lpstr>Wir kommen auch gerne zu Ihnen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Vanessa Heck, Demenz Support gGmbH</dc:creator>
  <cp:lastModifiedBy>Priya Bathe, Demenz Support gGmbH</cp:lastModifiedBy>
  <cp:revision>25</cp:revision>
  <dcterms:created xsi:type="dcterms:W3CDTF">2024-10-28T08:10:11Z</dcterms:created>
  <dcterms:modified xsi:type="dcterms:W3CDTF">2025-04-10T09:40:32Z</dcterms:modified>
</cp:coreProperties>
</file>